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1"/>
  </p:notesMasterIdLst>
  <p:sldIdLst>
    <p:sldId id="260" r:id="rId2"/>
    <p:sldId id="263" r:id="rId3"/>
    <p:sldId id="271" r:id="rId4"/>
    <p:sldId id="265" r:id="rId5"/>
    <p:sldId id="270" r:id="rId6"/>
    <p:sldId id="273" r:id="rId7"/>
    <p:sldId id="274" r:id="rId8"/>
    <p:sldId id="275" r:id="rId9"/>
    <p:sldId id="276" r:id="rId10"/>
    <p:sldId id="400" r:id="rId11"/>
    <p:sldId id="390" r:id="rId12"/>
    <p:sldId id="391" r:id="rId13"/>
    <p:sldId id="383" r:id="rId14"/>
    <p:sldId id="384" r:id="rId15"/>
    <p:sldId id="392" r:id="rId16"/>
    <p:sldId id="402" r:id="rId17"/>
    <p:sldId id="385" r:id="rId18"/>
    <p:sldId id="386" r:id="rId19"/>
    <p:sldId id="387" r:id="rId20"/>
    <p:sldId id="388" r:id="rId21"/>
    <p:sldId id="389" r:id="rId22"/>
    <p:sldId id="314" r:id="rId23"/>
    <p:sldId id="401" r:id="rId24"/>
    <p:sldId id="316" r:id="rId25"/>
    <p:sldId id="317" r:id="rId26"/>
    <p:sldId id="318" r:id="rId27"/>
    <p:sldId id="319" r:id="rId28"/>
    <p:sldId id="417" r:id="rId29"/>
    <p:sldId id="418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96" r:id="rId52"/>
    <p:sldId id="404" r:id="rId53"/>
    <p:sldId id="378" r:id="rId54"/>
    <p:sldId id="379" r:id="rId55"/>
    <p:sldId id="380" r:id="rId56"/>
    <p:sldId id="381" r:id="rId57"/>
    <p:sldId id="398" r:id="rId58"/>
    <p:sldId id="405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416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267" r:id="rId99"/>
    <p:sldId id="268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8EA"/>
    <a:srgbClr val="113947"/>
    <a:srgbClr val="FFC000"/>
    <a:srgbClr val="FBA305"/>
    <a:srgbClr val="EFB4BB"/>
    <a:srgbClr val="F8F8F8"/>
    <a:srgbClr val="F2F2F2"/>
    <a:srgbClr val="444444"/>
    <a:srgbClr val="FCB22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3320" autoAdjust="0"/>
  </p:normalViewPr>
  <p:slideViewPr>
    <p:cSldViewPr>
      <p:cViewPr varScale="1">
        <p:scale>
          <a:sx n="116" d="100"/>
          <a:sy n="116" d="100"/>
        </p:scale>
        <p:origin x="102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3" d="100"/>
          <a:sy n="123" d="100"/>
        </p:scale>
        <p:origin x="41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50F60-CA35-4D72-8E66-C05A1DE675E0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E0118-0D85-490A-A622-81680C1284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6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참고문헌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 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윤일 외 </a:t>
            </a:r>
            <a:r>
              <a:rPr lang="en-US" altLang="ko-KR" b="1" dirty="0">
                <a:solidFill>
                  <a:srgbClr val="113947"/>
                </a:solidFill>
              </a:rPr>
              <a:t>1</a:t>
            </a:r>
            <a:r>
              <a:rPr lang="ko-KR" altLang="en-US" b="1" dirty="0">
                <a:solidFill>
                  <a:srgbClr val="113947"/>
                </a:solidFill>
              </a:rPr>
              <a:t>명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</a:rPr>
              <a:t>밈</a:t>
            </a:r>
            <a:r>
              <a:rPr lang="en-US" altLang="ko-KR" b="1" dirty="0">
                <a:solidFill>
                  <a:srgbClr val="113947"/>
                </a:solidFill>
              </a:rPr>
              <a:t>(meme)</a:t>
            </a:r>
            <a:r>
              <a:rPr lang="ko-KR" altLang="en-US" b="1" dirty="0">
                <a:solidFill>
                  <a:srgbClr val="113947"/>
                </a:solidFill>
              </a:rPr>
              <a:t>의 현상이 문화에 수용되는 공간적 구조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한국공간디자인학회</a:t>
            </a:r>
            <a:r>
              <a:rPr lang="en-US" altLang="ko-KR" b="1" dirty="0">
                <a:solidFill>
                  <a:srgbClr val="113947"/>
                </a:solidFill>
              </a:rPr>
              <a:t>, 2009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113947"/>
                </a:solidFill>
              </a:rPr>
              <a:t>박인성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</a:rPr>
              <a:t>밈과</a:t>
            </a:r>
            <a:r>
              <a:rPr lang="ko-KR" altLang="en-US" b="1" dirty="0">
                <a:solidFill>
                  <a:srgbClr val="113947"/>
                </a:solidFill>
              </a:rPr>
              <a:t> 신조어로 읽는 인터넷 커뮤니티의 부족주의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대중서사학회</a:t>
            </a:r>
            <a:r>
              <a:rPr lang="en-US" altLang="ko-KR" b="1" dirty="0">
                <a:solidFill>
                  <a:srgbClr val="113947"/>
                </a:solidFill>
              </a:rPr>
              <a:t>, 2022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한결 외 </a:t>
            </a:r>
            <a:r>
              <a:rPr lang="en-US" altLang="ko-KR" b="1" dirty="0">
                <a:solidFill>
                  <a:srgbClr val="113947"/>
                </a:solidFill>
              </a:rPr>
              <a:t>1</a:t>
            </a:r>
            <a:r>
              <a:rPr lang="ko-KR" altLang="en-US" b="1" dirty="0">
                <a:solidFill>
                  <a:srgbClr val="113947"/>
                </a:solidFill>
              </a:rPr>
              <a:t>명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인터넷 </a:t>
            </a:r>
            <a:r>
              <a:rPr lang="ko-KR" altLang="en-US" b="1" dirty="0" err="1">
                <a:solidFill>
                  <a:srgbClr val="113947"/>
                </a:solidFill>
              </a:rPr>
              <a:t>밈을</a:t>
            </a:r>
            <a:r>
              <a:rPr lang="ko-KR" altLang="en-US" b="1" dirty="0">
                <a:solidFill>
                  <a:srgbClr val="113947"/>
                </a:solidFill>
              </a:rPr>
              <a:t> 활용한 브랜드 마케팅 비평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한국브랜드디자인학회</a:t>
            </a:r>
            <a:r>
              <a:rPr lang="en-US" altLang="ko-KR" b="1" dirty="0">
                <a:solidFill>
                  <a:srgbClr val="113947"/>
                </a:solidFill>
              </a:rPr>
              <a:t>, 2022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92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3947"/>
                </a:solidFill>
              </a:rPr>
              <a:t>Selenium 4: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애플리케이션을 자동화하고 테스트하는 데 사용되는 최신 버전의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웹 브라우저를 제어하고 웹 페이지와 상호작용하는 도구로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페이지 테스팅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자동화 등 다양한 용도로 사용됨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113947"/>
                </a:solidFill>
              </a:rPr>
              <a:t>BeautifulSoup</a:t>
            </a:r>
            <a:r>
              <a:rPr lang="en-US" altLang="ko-KR" sz="1200" b="1" dirty="0">
                <a:solidFill>
                  <a:srgbClr val="113947"/>
                </a:solidFill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파싱 작업을 간단하게 수행할 수 있도록 도와주는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웹 페이지의 요소를 탐색하고 필요한 정보를 추출하는 작업을 더 쉽게 수행할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113947"/>
                </a:solidFill>
              </a:rPr>
              <a:t>Oracledb</a:t>
            </a:r>
            <a:r>
              <a:rPr lang="en-US" altLang="ko-KR" sz="1200" b="1" dirty="0">
                <a:solidFill>
                  <a:srgbClr val="113947"/>
                </a:solidFill>
              </a:rPr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오라클 데이터베이스에 접속하고 데이터를 조작하는 데 사용되는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코드에서 오라클 데이터베이스와 통신하여 데이터를 조회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등 다양한 데이터베이스 작업을 수행할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import_ipynb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환경에서 다른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파일의 셀을 가져와서 실행하는 데 사용되는 모듈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Import_ipynbs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스크립트나 모듈을 가져오는 </a:t>
            </a:r>
            <a:r>
              <a:rPr lang="en-US" altLang="ko-KR" dirty="0"/>
              <a:t>import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유사한 기능을 제공하지만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파일 간의 셀을 가져오는 데 특화되어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ipynb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 위해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3947"/>
                </a:solidFill>
              </a:rPr>
              <a:t>Pandas: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 및 조작을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 처리와 분석을 편리하게 수행할 수 있는 다양한 기능을 제공함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표 형태의 데이터를 다루는데 사용되며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데이터베이스나 엑셀 스프레드시트와 유사한 형태의 데이터 구조를 다룰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Time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시간과 관련된 기능을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Time</a:t>
            </a:r>
            <a:r>
              <a:rPr lang="ko-KR" altLang="en-US" b="1" dirty="0"/>
              <a:t>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 측정하거나 다양한 시간 관련 작업을 수행할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 체제와 상호 작용하며 파일 시스템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등을 다루는데 사용되는 다양한 함수를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및 디렉토리 조작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 접근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관리 등을 수행할 수 있음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Csv: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텍스트 형식으로 저장하기 위한 일반적인 파일 형식으로 된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 행은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구분되며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열은 쉼표로 구분됩니다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CSV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 데이터를 표 형식으로 저장하고 공유하기 위해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자주 사용됨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Datetime</a:t>
            </a:r>
            <a:r>
              <a:rPr lang="en-US" altLang="ko-KR" dirty="0"/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날짜와 시간을 다루기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날짜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날짜와 시간의 연산 등을 처리할 수 있는 클래스와 함수들을 제공함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9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36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85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307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29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3ADD-7EC9-4F21-9B9A-A9352CB0AEAE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9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6BB7-E851-4287-8506-3260807B8952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0CE9-743A-4D19-9086-080C3198E538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D73E-BAD8-404E-9C6A-83A301B3C0D6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DD34-DE1F-434C-B4FC-3F7C8D9B7B1B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B994-3AAB-4F05-A5AA-1F9D7A2AFD93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768-09E7-45D3-88E2-BD032F4BD424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F23E-5B8D-4D42-B35C-071FBA4EDEB1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6F34-87C2-4D6C-BE7F-F217C03EC939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2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2D92-F6D3-4292-BD45-6ED1DBD3123F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6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283F-DA13-45E7-A351-0FA623915EB3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D5937-24CD-4B8C-B91C-2F3C24A317C4}" type="datetime1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kosis.kr/index/index.d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glaw.scourt.go.kr/wsjo/panre/sjo100.do?contId=3301734" TargetMode="Externa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asenote.kr/%EB%B6%80%EC%82%B0%EA%B3%A0%EB%93%B1%EB%B2%95%EC%9B%90/2022%EB%85%B814" TargetMode="External"/><Relationship Id="rId7" Type="http://schemas.openxmlformats.org/officeDocument/2006/relationships/hyperlink" Target="https://casenote.kr/%EC%9D%B8%EC%B2%9C%EC%A7%80%EB%B0%A9%EB%B2%95%EC%9B%90/2022%EA%B3%A0%ED%95%A91133" TargetMode="External"/><Relationship Id="rId2" Type="http://schemas.openxmlformats.org/officeDocument/2006/relationships/hyperlink" Target="https://casenote.kr/%EA%B4%91%EC%A3%BC%EC%A7%80%EB%B0%A9%EB%B2%95%EC%9B%90/2021%EA%B3%A0%ED%95%A92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senote.kr/%EC%84%9C%EC%9A%B8%EC%A4%91%EC%95%99%EC%A7%80%EB%B0%A9%EB%B2%95%EC%9B%90/2022%EA%B3%A0%ED%95%A9457" TargetMode="External"/><Relationship Id="rId5" Type="http://schemas.openxmlformats.org/officeDocument/2006/relationships/hyperlink" Target="https://casenote.kr/%EC%9A%B8%EC%82%B0%EC%A7%80%EB%B0%A9%EB%B2%95%EC%9B%90/2022%EA%B3%A0%ED%95%A993" TargetMode="External"/><Relationship Id="rId4" Type="http://schemas.openxmlformats.org/officeDocument/2006/relationships/hyperlink" Target="https://casenote.kr/%EB%8C%80%EA%B5%AC%EC%A7%80%EB%B0%A9%EB%B2%95%EC%9B%90/2021%EB%85%B82966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458650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</a:p>
          <a:p>
            <a:r>
              <a:rPr lang="en-US" altLang="ko-KR" sz="5400" b="1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675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ko-KR" altLang="en-US" sz="1100" b="1">
                <a:solidFill>
                  <a:srgbClr val="113947"/>
                </a:solidFill>
                <a:latin typeface="+mj-ea"/>
                <a:ea typeface="+mj-ea"/>
              </a:rPr>
              <a:t>과제 수행범위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en-US" altLang="ko-KR" sz="1200" b="1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 (work Breakdown Structure)</a:t>
            </a:r>
            <a:r>
              <a:rPr lang="ko-KR" altLang="en-US" sz="1200" b="1">
                <a:solidFill>
                  <a:srgbClr val="113947"/>
                </a:solidFill>
                <a:latin typeface="+mj-ea"/>
                <a:ea typeface="+mj-ea"/>
              </a:rPr>
              <a:t>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|     </a:t>
            </a:r>
            <a:r>
              <a:rPr lang="en-US" altLang="ko-KR" sz="1200" b="1">
                <a:solidFill>
                  <a:srgbClr val="113947"/>
                </a:solidFill>
                <a:latin typeface="+mj-ea"/>
              </a:rPr>
              <a:t>Q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&amp;</a:t>
            </a:r>
            <a:r>
              <a:rPr lang="en-US" altLang="ko-KR" sz="1200" b="1">
                <a:solidFill>
                  <a:srgbClr val="113947"/>
                </a:solidFill>
                <a:latin typeface="+mj-ea"/>
              </a:rPr>
              <a:t>A</a:t>
            </a:r>
            <a:endParaRPr lang="ko-KR" altLang="en-US" sz="1200" b="1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3179BB-F78E-47F1-8820-FDEB730F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076161"/>
            <a:ext cx="498597" cy="4985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29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FAB253-3454-43FD-BC2B-2E372893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5" y="4085829"/>
            <a:ext cx="378000" cy="37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729233" y="4653136"/>
            <a:ext cx="1295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Outline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배경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목적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기대 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2202AB-AC6F-42D4-8F15-9B881833EA32}"/>
              </a:ext>
            </a:extLst>
          </p:cNvPr>
          <p:cNvSpPr txBox="1"/>
          <p:nvPr/>
        </p:nvSpPr>
        <p:spPr>
          <a:xfrm>
            <a:off x="2498812" y="4653136"/>
            <a:ext cx="1295025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Task Range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기본기능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프로젝트 문서 작성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발표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223115" y="4653136"/>
            <a:ext cx="1295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WBS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업무 분류 체계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314269-A690-4D63-A9DC-C95D0A8C3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643" y="270324"/>
            <a:ext cx="5202742" cy="60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C352F-A719-4DB7-BDB4-896F5086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379B0F-3A90-4342-BEDA-5C772D8F6DF8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/>
              <a:t>시각화 및 분석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60B1783-744E-4EDC-8731-F94597B5C127}"/>
              </a:ext>
            </a:extLst>
          </p:cNvPr>
          <p:cNvSpPr txBox="1">
            <a:spLocks/>
          </p:cNvSpPr>
          <p:nvPr/>
        </p:nvSpPr>
        <p:spPr>
          <a:xfrm>
            <a:off x="1063532" y="3437092"/>
            <a:ext cx="4572000" cy="272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절도범죄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범죄자인구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범행장소와 범행시간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범행의 인지와 검거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1B01557-A25D-467A-AAF1-C7B5102E69BF}"/>
              </a:ext>
            </a:extLst>
          </p:cNvPr>
          <p:cNvSpPr txBox="1">
            <a:spLocks/>
          </p:cNvSpPr>
          <p:nvPr/>
        </p:nvSpPr>
        <p:spPr>
          <a:xfrm>
            <a:off x="6104092" y="3439136"/>
            <a:ext cx="5896564" cy="3518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 startAt="5"/>
            </a:pPr>
            <a:r>
              <a:rPr lang="ko-KR" altLang="en-US" dirty="0"/>
              <a:t>절도와 강도의 수법 및 도구</a:t>
            </a:r>
            <a:endParaRPr lang="en-US" altLang="ko-KR" dirty="0"/>
          </a:p>
          <a:p>
            <a:pPr marL="514350" indent="-514350">
              <a:buAutoNum type="arabicPeriod" startAt="5"/>
            </a:pPr>
            <a:r>
              <a:rPr lang="ko-KR" altLang="en-US" dirty="0"/>
              <a:t>범행동기</a:t>
            </a:r>
            <a:endParaRPr lang="en-US" altLang="ko-KR" dirty="0"/>
          </a:p>
          <a:p>
            <a:pPr marL="514350" indent="-514350">
              <a:buAutoNum type="arabicPeriod" startAt="5"/>
            </a:pPr>
            <a:r>
              <a:rPr lang="ko-KR" altLang="en-US" dirty="0"/>
              <a:t>용어정리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530D4-63D9-4CC9-91C4-079E73C69F5B}"/>
              </a:ext>
            </a:extLst>
          </p:cNvPr>
          <p:cNvSpPr txBox="1"/>
          <p:nvPr/>
        </p:nvSpPr>
        <p:spPr>
          <a:xfrm>
            <a:off x="8472264" y="559651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 출처</a:t>
            </a:r>
            <a:r>
              <a:rPr lang="en-US" altLang="ko-KR" sz="1200" dirty="0"/>
              <a:t>: KOSIS(</a:t>
            </a:r>
            <a:r>
              <a:rPr lang="en-US" altLang="ko-KR" sz="1200" dirty="0">
                <a:hlinkClick r:id="rId2"/>
              </a:rPr>
              <a:t>https://kosis.kr/index/index.do</a:t>
            </a:r>
            <a:r>
              <a:rPr lang="en-US" altLang="ko-KR" sz="1200" dirty="0"/>
              <a:t>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066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각 절도유형별 발생 및 검거 횟수 비교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백동민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21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7311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2022</a:t>
            </a:r>
            <a:r>
              <a:rPr lang="ko-KR" altLang="en-US" dirty="0"/>
              <a:t>년까지의 절도 유형별 발생 및 검거 횟수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A3479-0477-43EB-89EF-EDA8451E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852936"/>
            <a:ext cx="4133850" cy="20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0E1D4-4DEF-4902-BF07-AC32654F28BC}"/>
              </a:ext>
            </a:extLst>
          </p:cNvPr>
          <p:cNvSpPr txBox="1"/>
          <p:nvPr/>
        </p:nvSpPr>
        <p:spPr>
          <a:xfrm>
            <a:off x="838200" y="4942353"/>
            <a:ext cx="410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결측치가</a:t>
            </a:r>
            <a:r>
              <a:rPr lang="ko-KR" altLang="en-US" dirty="0"/>
              <a:t> 있는 경우 </a:t>
            </a:r>
            <a:r>
              <a:rPr lang="en-US" altLang="ko-KR" dirty="0"/>
              <a:t>0</a:t>
            </a:r>
            <a:r>
              <a:rPr lang="ko-KR" altLang="en-US" dirty="0"/>
              <a:t>으로 대체한다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574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3BAED6-2686-4B12-ABD0-A8BF5A7C825D}"/>
              </a:ext>
            </a:extLst>
          </p:cNvPr>
          <p:cNvGraphicFramePr>
            <a:graphicFrameLocks noGrp="1"/>
          </p:cNvGraphicFramePr>
          <p:nvPr/>
        </p:nvGraphicFramePr>
        <p:xfrm>
          <a:off x="0" y="583027"/>
          <a:ext cx="11786260" cy="502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52">
                  <a:extLst>
                    <a:ext uri="{9D8B030D-6E8A-4147-A177-3AD203B41FA5}">
                      <a16:colId xmlns:a16="http://schemas.microsoft.com/office/drawing/2014/main" val="333223664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906159910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99494897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640175886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4024021374"/>
                    </a:ext>
                  </a:extLst>
                </a:gridCol>
              </a:tblGrid>
              <a:tr h="40632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침입절도에 관한 발생횟수와 검거횟수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389470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빈집절도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사무실절도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공장절도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수박업소절도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95799"/>
                  </a:ext>
                </a:extLst>
              </a:tr>
              <a:tr h="41678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11061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49D04B-8320-475E-B47D-A86D73A4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456517"/>
            <a:ext cx="2357252" cy="4097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4D2034-05E5-49B5-BE6D-00C38CF0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55" y="1456528"/>
            <a:ext cx="2357253" cy="4097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1E7BD-1394-4F7F-94D7-7A87979E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7" y="1456520"/>
            <a:ext cx="2357253" cy="4097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8D596F-C132-4CB4-A27E-8493EE29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01" y="1456526"/>
            <a:ext cx="2357253" cy="4097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E25055-BE22-43E3-8491-CD571BFA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7634" y="5581399"/>
            <a:ext cx="103822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26A0D-DCE0-4313-9225-2E329941258A}"/>
              </a:ext>
            </a:extLst>
          </p:cNvPr>
          <p:cNvSpPr txBox="1"/>
          <p:nvPr/>
        </p:nvSpPr>
        <p:spPr>
          <a:xfrm>
            <a:off x="-1" y="5581399"/>
            <a:ext cx="998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침입절도 중 빈집절도는 다른 침입절도와 비교했을 때</a:t>
            </a:r>
            <a:r>
              <a:rPr lang="en-US" altLang="ko-KR" dirty="0"/>
              <a:t>,</a:t>
            </a:r>
            <a:r>
              <a:rPr lang="ko-KR" altLang="en-US" dirty="0"/>
              <a:t> 발생횟수에 비례하여 검거횟수가 적다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E1FE0D-E5CE-4C64-925A-E565935BE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008" y="1456526"/>
            <a:ext cx="2357251" cy="4097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E5011D-CD06-42E2-AEE5-42E67BFB21A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 중 침입절도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37732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3BAED6-2686-4B12-ABD0-A8BF5A7C8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805527"/>
              </p:ext>
            </p:extLst>
          </p:nvPr>
        </p:nvGraphicFramePr>
        <p:xfrm>
          <a:off x="0" y="548680"/>
          <a:ext cx="11786260" cy="503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52">
                  <a:extLst>
                    <a:ext uri="{9D8B030D-6E8A-4147-A177-3AD203B41FA5}">
                      <a16:colId xmlns:a16="http://schemas.microsoft.com/office/drawing/2014/main" val="333223664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906159910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99494897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640175886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4024021374"/>
                    </a:ext>
                  </a:extLst>
                </a:gridCol>
              </a:tblGrid>
              <a:tr h="41318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비침입절도에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관한 발생횟수와 검거횟수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389470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들치기절도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소매치기절도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속임수절도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치기절도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95799"/>
                  </a:ext>
                </a:extLst>
              </a:tr>
              <a:tr h="41678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1106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BE25055-BE22-43E3-8491-CD571BFA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034" y="5670464"/>
            <a:ext cx="103822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26A0D-DCE0-4313-9225-2E329941258A}"/>
              </a:ext>
            </a:extLst>
          </p:cNvPr>
          <p:cNvSpPr txBox="1"/>
          <p:nvPr/>
        </p:nvSpPr>
        <p:spPr>
          <a:xfrm>
            <a:off x="25978" y="5595039"/>
            <a:ext cx="911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비침입절도중</a:t>
            </a:r>
            <a:r>
              <a:rPr lang="ko-KR" altLang="en-US" dirty="0"/>
              <a:t> 들치기절도는 다른 </a:t>
            </a:r>
            <a:r>
              <a:rPr lang="ko-KR" altLang="en-US" dirty="0" err="1"/>
              <a:t>침입절도비해</a:t>
            </a:r>
            <a:r>
              <a:rPr lang="ko-KR" altLang="en-US" dirty="0"/>
              <a:t> 발생횟수에 비례 검거횟수가 적다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97AE17-3701-41AE-A378-D77B9AF0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84" y="1432915"/>
            <a:ext cx="2357250" cy="41542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F0BAD6-F3CD-4CA5-868C-00626564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" y="1425030"/>
            <a:ext cx="2339933" cy="41348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C8ABBA-0705-4C9B-AED4-F59CF312E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49" y="1425038"/>
            <a:ext cx="2357251" cy="4134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3CD1F9-E37B-4703-9C5A-5EB02B0CC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03" y="1432915"/>
            <a:ext cx="2339933" cy="41348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A5318E-31D7-43EE-AB47-89FDFC58E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432915"/>
            <a:ext cx="2357251" cy="4134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6C2BC7-30BA-46B3-A64A-5FBDB80F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" y="1425030"/>
            <a:ext cx="2339933" cy="4134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23CED0-93B2-4530-B23E-05FAAD51742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 중 </a:t>
            </a:r>
            <a:r>
              <a:rPr lang="ko-KR" altLang="en-US" sz="1400" b="1" dirty="0" err="1">
                <a:solidFill>
                  <a:srgbClr val="505358"/>
                </a:solidFill>
              </a:rPr>
              <a:t>비침입절도</a:t>
            </a:r>
            <a:r>
              <a:rPr lang="ko-KR" altLang="en-US" sz="1400" b="1" dirty="0">
                <a:solidFill>
                  <a:srgbClr val="505358"/>
                </a:solidFill>
              </a:rPr>
              <a:t>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161407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인구수와 범죄자수의 상관관계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김용욱</a:t>
            </a:r>
          </a:p>
        </p:txBody>
      </p:sp>
    </p:spTree>
    <p:extLst>
      <p:ext uri="{BB962C8B-B14F-4D97-AF65-F5344CB8AC3E}">
        <p14:creationId xmlns:p14="http://schemas.microsoft.com/office/powerpoint/2010/main" val="229060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인구수 및 범죄자수의 데이터 와 비율을 나타낸 데이터이다</a:t>
            </a:r>
            <a:r>
              <a:rPr lang="en-US" altLang="ko-KR" dirty="0"/>
              <a:t>. </a:t>
            </a:r>
          </a:p>
          <a:p>
            <a:pPr marL="0" indent="0" algn="r">
              <a:buNone/>
            </a:pP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93D11-4631-419D-92ED-103FF75A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4001294"/>
            <a:ext cx="39338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6CF67-3529-4BD0-9009-DA8A4596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3657600"/>
            <a:ext cx="36766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1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AE9767-8748-4D03-81F8-44ECA3F0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68" y="667572"/>
            <a:ext cx="8202170" cy="4544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B686AF-4D41-40E5-8384-A5D607BBC6D3}"/>
              </a:ext>
            </a:extLst>
          </p:cNvPr>
          <p:cNvSpPr txBox="1"/>
          <p:nvPr/>
        </p:nvSpPr>
        <p:spPr>
          <a:xfrm>
            <a:off x="1867008" y="5373216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총 인구수 변화를 나타낸 그래프이다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인구수는 </a:t>
            </a:r>
            <a:r>
              <a:rPr lang="en-US" altLang="ko-KR" dirty="0"/>
              <a:t>14</a:t>
            </a:r>
            <a:r>
              <a:rPr lang="ko-KR" altLang="en-US" dirty="0"/>
              <a:t>세 이상의 인구만 수집했으며</a:t>
            </a:r>
            <a:r>
              <a:rPr lang="en-US" altLang="ko-KR" dirty="0"/>
              <a:t>, </a:t>
            </a:r>
            <a:r>
              <a:rPr lang="ko-KR" altLang="en-US" dirty="0"/>
              <a:t>그래프 상에서는 점점 줄어들고 있지만</a:t>
            </a:r>
            <a:endParaRPr lang="en-US" altLang="ko-KR" dirty="0"/>
          </a:p>
          <a:p>
            <a:r>
              <a:rPr lang="ko-KR" altLang="en-US" dirty="0"/>
              <a:t>인구수는 계속해서 늘어나는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A0CD8-0B60-421E-9DB0-73AD18CD0D9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총 인구수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332325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B0882E-B3B0-463D-88A9-2FFEDE3B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7" y="701045"/>
            <a:ext cx="8268854" cy="4544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0105E0-561A-4DC5-A978-A059C2702F91}"/>
              </a:ext>
            </a:extLst>
          </p:cNvPr>
          <p:cNvSpPr txBox="1"/>
          <p:nvPr/>
        </p:nvSpPr>
        <p:spPr>
          <a:xfrm>
            <a:off x="2207568" y="537321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연령대별 인구수 변화를 나타낸 그래프이다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세 이하의 연령대 에서는 연도가 지날수록 인구수가 줄어들고 있지만</a:t>
            </a:r>
            <a:endParaRPr lang="en-US" altLang="ko-KR" dirty="0"/>
          </a:p>
          <a:p>
            <a:r>
              <a:rPr lang="en-US" altLang="ko-KR" dirty="0"/>
              <a:t>51</a:t>
            </a:r>
            <a:r>
              <a:rPr lang="ko-KR" altLang="en-US" dirty="0"/>
              <a:t>세 이상의 연령대 에서는 연도가 지날수록 인구수가 늘어나고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우리나라의 고령화 시대가 가속화 되고있다는 것을 </a:t>
            </a:r>
            <a:r>
              <a:rPr lang="ko-KR" altLang="en-US" dirty="0" err="1"/>
              <a:t>알수있다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8103D-C823-4364-9EE9-1308944BC61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연령대별 인구수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31784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AB2C9-A900-40E0-9880-1B5EBD5C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739122"/>
            <a:ext cx="8116433" cy="4620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6311C-C64F-4F0E-8042-2478F2682FD3}"/>
              </a:ext>
            </a:extLst>
          </p:cNvPr>
          <p:cNvSpPr txBox="1"/>
          <p:nvPr/>
        </p:nvSpPr>
        <p:spPr>
          <a:xfrm>
            <a:off x="1729280" y="535939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총 범죄자수의 변화를 나타낸 그래프이다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2016</a:t>
            </a:r>
            <a:r>
              <a:rPr lang="ko-KR" altLang="en-US" dirty="0"/>
              <a:t>년은 늘어나긴 했지만 그 이후로 점점 범죄자수는 </a:t>
            </a:r>
            <a:r>
              <a:rPr lang="ko-KR" altLang="en-US" dirty="0" err="1"/>
              <a:t>줄어드는걸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A0951-5536-4A6B-B497-C24EC89D640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범죄자수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389047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9A816-4613-496B-BDF2-AB2DA465D7D7}"/>
              </a:ext>
            </a:extLst>
          </p:cNvPr>
          <p:cNvSpPr txBox="1"/>
          <p:nvPr/>
        </p:nvSpPr>
        <p:spPr>
          <a:xfrm>
            <a:off x="292727" y="673848"/>
            <a:ext cx="414506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2023.09.11 ~ 2023.09.22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Python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Anaconda - </a:t>
            </a:r>
            <a:r>
              <a:rPr lang="en-US" altLang="ko-KR" b="1" dirty="0" err="1">
                <a:solidFill>
                  <a:srgbClr val="113947"/>
                </a:solidFill>
                <a:latin typeface="+mn-ea"/>
              </a:rPr>
              <a:t>Jupyter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 Notebook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8F1943-F1F1-48EB-9E2E-6FBB1812E308}"/>
              </a:ext>
            </a:extLst>
          </p:cNvPr>
          <p:cNvSpPr/>
          <p:nvPr/>
        </p:nvSpPr>
        <p:spPr>
          <a:xfrm>
            <a:off x="292727" y="2549953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배경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C8FFF-3665-43C5-B360-580F95C76DA5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5E3D-B524-4B85-9729-A7DD5099BD0D}"/>
              </a:ext>
            </a:extLst>
          </p:cNvPr>
          <p:cNvSpPr txBox="1"/>
          <p:nvPr/>
        </p:nvSpPr>
        <p:spPr>
          <a:xfrm>
            <a:off x="300950" y="3027069"/>
            <a:ext cx="11123642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최근 우리의 일상은 다양한 범죄로부터 그 평온함을 위협받고있다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치안 강국이라 평가받던 대한민국의 치안을 시험대에 올려놓은 다발적 흉기난동 사태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내 집마련이 목표인 많은 사람들에게 고통을 준 전세사기를 포함한 다양한 사기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꾸준히 뉴스에 등장하는 성 관련 범죄들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과거 마약청정국이라 불리던 대한민국을 집어삼킨 마약사범들이 대표적이다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위의 범죄들을 포함해 우리의 일상과 밀접한 다양한 범죄들의 특성을 분석하여 다양한 정보를 찾아내고 의미가 있는 결론을 도출하고자 한다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01E643-1E71-4FD9-A12C-D7D99E8F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736904"/>
            <a:ext cx="8230749" cy="4477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D98A5-CB90-41A0-AA35-499B3B2A5FD3}"/>
              </a:ext>
            </a:extLst>
          </p:cNvPr>
          <p:cNvSpPr txBox="1"/>
          <p:nvPr/>
        </p:nvSpPr>
        <p:spPr>
          <a:xfrm>
            <a:off x="1729280" y="535939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연령대별 범죄자수의 변화를 나타낸 그래프이다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연령대에서 연도가 지날수록 범죄자수가 줄어들었지만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14</a:t>
            </a:r>
            <a:r>
              <a:rPr lang="ko-KR" altLang="en-US" dirty="0"/>
              <a:t>세</a:t>
            </a:r>
            <a:r>
              <a:rPr lang="en-US" altLang="ko-KR" dirty="0"/>
              <a:t>~18</a:t>
            </a:r>
            <a:r>
              <a:rPr lang="ko-KR" altLang="en-US" dirty="0"/>
              <a:t>세에 해당하는 소년범의 그래프와 </a:t>
            </a:r>
            <a:r>
              <a:rPr lang="en-US" altLang="ko-KR" dirty="0"/>
              <a:t>61</a:t>
            </a:r>
            <a:r>
              <a:rPr lang="ko-KR" altLang="en-US" dirty="0"/>
              <a:t>세이상의 연령대에서는 </a:t>
            </a:r>
            <a:endParaRPr lang="en-US" altLang="ko-KR" dirty="0"/>
          </a:p>
          <a:p>
            <a:r>
              <a:rPr lang="ko-KR" altLang="en-US" dirty="0"/>
              <a:t>그 하락수치가 미미하거나 증가한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94EDD-880D-4C83-8499-6F14CEAF12C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연령대별 범죄자 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197746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0313C4-4F76-41AB-9B39-165AD39A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42" y="682395"/>
            <a:ext cx="8268854" cy="4582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64B26-B504-4105-B734-03C87825EC7B}"/>
              </a:ext>
            </a:extLst>
          </p:cNvPr>
          <p:cNvSpPr txBox="1"/>
          <p:nvPr/>
        </p:nvSpPr>
        <p:spPr>
          <a:xfrm>
            <a:off x="14293" y="5251761"/>
            <a:ext cx="118093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2015</a:t>
            </a:r>
            <a:r>
              <a:rPr lang="ko-KR" altLang="en-US" sz="1600" dirty="0"/>
              <a:t>년부터 </a:t>
            </a:r>
            <a:r>
              <a:rPr lang="en-US" altLang="ko-KR" sz="1600" dirty="0"/>
              <a:t>2021</a:t>
            </a:r>
            <a:r>
              <a:rPr lang="ko-KR" altLang="en-US" sz="1600" dirty="0"/>
              <a:t>년까지의 연령대별 인구수 중 범죄자수 비율을 나타낸 그래프이다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앞서 보여드렸던 총 범죄자수의 그래프에서 알 수 있듯이 범죄자수는 계속해서 줄어들고 있으며 비율 그래프에서도 </a:t>
            </a:r>
            <a:r>
              <a:rPr lang="ko-KR" altLang="en-US" sz="1600" dirty="0" err="1"/>
              <a:t>하락세인것을</a:t>
            </a:r>
            <a:r>
              <a:rPr lang="ko-KR" altLang="en-US" sz="1600" dirty="0"/>
              <a:t> 알 수 있다</a:t>
            </a:r>
            <a:r>
              <a:rPr lang="en-US" altLang="ko-KR" sz="1600" dirty="0"/>
              <a:t>. 14</a:t>
            </a:r>
            <a:r>
              <a:rPr lang="ko-KR" altLang="en-US" sz="1600" dirty="0"/>
              <a:t>세</a:t>
            </a:r>
            <a:r>
              <a:rPr lang="en-US" altLang="ko-KR" sz="1600" dirty="0"/>
              <a:t>~18</a:t>
            </a:r>
            <a:r>
              <a:rPr lang="ko-KR" altLang="en-US" sz="1600" dirty="0"/>
              <a:t>세에 해당하는 소년범의 그래프와 </a:t>
            </a:r>
            <a:r>
              <a:rPr lang="en-US" altLang="ko-KR" sz="1600" dirty="0"/>
              <a:t>61</a:t>
            </a:r>
            <a:r>
              <a:rPr lang="ko-KR" altLang="en-US" sz="1600" dirty="0"/>
              <a:t>세이상의 연령대의 그래프에서는 예상과는 다르게 소년범은 그 수치가 증가했으며 </a:t>
            </a:r>
            <a:r>
              <a:rPr lang="en-US" altLang="ko-KR" sz="1600" dirty="0"/>
              <a:t>61</a:t>
            </a:r>
            <a:r>
              <a:rPr lang="ko-KR" altLang="en-US" sz="1600" dirty="0"/>
              <a:t>세이상의 연령대의 그래프에서는 감소를 하였다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증가한 인구수와 대비해 범죄자 수가 그만큼 증가를 하지 않았기에 </a:t>
            </a:r>
            <a:r>
              <a:rPr lang="en-US" altLang="ko-KR" sz="1600" dirty="0"/>
              <a:t>61</a:t>
            </a:r>
            <a:r>
              <a:rPr lang="ko-KR" altLang="en-US" sz="1600" dirty="0"/>
              <a:t>세이상의 연령대의  비율그래프는  감소를 하였고</a:t>
            </a:r>
            <a:r>
              <a:rPr lang="en-US" altLang="ko-KR" sz="1600" dirty="0"/>
              <a:t>, </a:t>
            </a:r>
            <a:r>
              <a:rPr lang="ko-KR" altLang="en-US" sz="1600" dirty="0"/>
              <a:t>소년범의 그래프는 증가한 인구수와 대비해 범죄자수가 증가를 하여 비율 그래프에서는 증가를 하였다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D4362-5E03-4B9E-A4AD-75BD2D35DE0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연령대별 인구수 중 범죄자수 비율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7615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시간대 및 장소에 따른 범죄 발생 건수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홍지희</a:t>
            </a:r>
          </a:p>
        </p:txBody>
      </p:sp>
    </p:spTree>
    <p:extLst>
      <p:ext uri="{BB962C8B-B14F-4D97-AF65-F5344CB8AC3E}">
        <p14:creationId xmlns:p14="http://schemas.microsoft.com/office/powerpoint/2010/main" val="186772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 사이의 시간대 및 장소에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따른 범죄 발생 건수에 대한 데이터이다</a:t>
            </a:r>
            <a:r>
              <a:rPr lang="en-US" altLang="ko-KR" dirty="0"/>
              <a:t>.</a:t>
            </a:r>
          </a:p>
          <a:p>
            <a:pPr marL="0" indent="0" algn="r">
              <a:buNone/>
            </a:pP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B5106-3EF8-4A5B-8002-67DE3570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5799584"/>
            <a:ext cx="295275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CF0A68-ADB0-4E56-81D8-9CA8FBBC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4114306"/>
            <a:ext cx="2172905" cy="13716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239FE-BB4A-4AAF-853F-9062A7DA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5466764"/>
            <a:ext cx="2000641" cy="10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0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17" y="382386"/>
            <a:ext cx="8373074" cy="4727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079" y="5320145"/>
            <a:ext cx="803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범죄발생 건수가 가장 적은 시간대는 </a:t>
            </a:r>
            <a:r>
              <a:rPr lang="en-US" altLang="ko-KR" dirty="0"/>
              <a:t>03:00-05:59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많은 시간대는 </a:t>
            </a:r>
            <a:r>
              <a:rPr lang="en-US" altLang="ko-KR" dirty="0"/>
              <a:t>21:00-23:59</a:t>
            </a:r>
            <a:r>
              <a:rPr lang="ko-KR" altLang="en-US" dirty="0"/>
              <a:t> 임을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범죄 발생 건수는 매년 적어지는 추세임을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5934D-A5F9-4DDF-A7DF-424968A4904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 시간 별 건 수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시각화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2956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8" y="1133550"/>
            <a:ext cx="11522725" cy="45936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7848" y="1280161"/>
            <a:ext cx="4739541" cy="4256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A6382-6271-407B-813E-91C1E579BCC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 장소 별 그래프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시각화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1480879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505885"/>
            <a:ext cx="6525389" cy="6225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764704"/>
            <a:ext cx="1010808" cy="1045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657" y="2342606"/>
            <a:ext cx="4563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매년 노상에서 범죄가 가장 많이 일어남을 확인할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다음으로 아파트</a:t>
            </a:r>
            <a:r>
              <a:rPr lang="en-US" altLang="ko-KR" dirty="0"/>
              <a:t>,</a:t>
            </a:r>
            <a:r>
              <a:rPr lang="ko-KR" altLang="en-US" dirty="0"/>
              <a:t>연립</a:t>
            </a:r>
            <a:r>
              <a:rPr lang="en-US" altLang="ko-KR" dirty="0"/>
              <a:t>,</a:t>
            </a:r>
            <a:r>
              <a:rPr lang="ko-KR" altLang="en-US" dirty="0"/>
              <a:t>다세대 및 유흥접객업소 순으로 많이 일어남을</a:t>
            </a:r>
            <a:r>
              <a:rPr lang="en-US" altLang="ko-KR" dirty="0"/>
              <a:t> </a:t>
            </a:r>
            <a:r>
              <a:rPr lang="ko-KR" altLang="en-US" dirty="0"/>
              <a:t>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아파트</a:t>
            </a:r>
            <a:r>
              <a:rPr lang="en-US" altLang="ko-KR" dirty="0"/>
              <a:t>,</a:t>
            </a:r>
            <a:r>
              <a:rPr lang="ko-KR" altLang="en-US" dirty="0"/>
              <a:t>연립</a:t>
            </a:r>
            <a:r>
              <a:rPr lang="en-US" altLang="ko-KR" dirty="0"/>
              <a:t>,</a:t>
            </a:r>
            <a:r>
              <a:rPr lang="ko-KR" altLang="en-US" dirty="0"/>
              <a:t>다세대에서는 매년 범죄 건수가 증가하는 추세이며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유흥접객업소에서는 </a:t>
            </a:r>
            <a:r>
              <a:rPr lang="en-US" altLang="ko-KR" dirty="0"/>
              <a:t>21</a:t>
            </a:r>
            <a:r>
              <a:rPr lang="ko-KR" altLang="en-US" dirty="0"/>
              <a:t>년도에 급감하는 추세를 보인다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67F1D-47DE-463E-A285-A56C5588A27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 장소 별 그래프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6230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37" y="191589"/>
            <a:ext cx="5973283" cy="6445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E7C87-2425-42D1-8DA7-DC870F7EC2BB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연도 별 </a:t>
            </a:r>
            <a:r>
              <a:rPr lang="ko-KR" altLang="en-US" sz="1400" b="1" dirty="0" err="1">
                <a:solidFill>
                  <a:srgbClr val="505358"/>
                </a:solidFill>
              </a:rPr>
              <a:t>장소별</a:t>
            </a:r>
            <a:r>
              <a:rPr lang="ko-KR" altLang="en-US" sz="1400" b="1" dirty="0">
                <a:solidFill>
                  <a:srgbClr val="505358"/>
                </a:solidFill>
              </a:rPr>
              <a:t> 범죄 건 수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16310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4183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/>
              <a:t>범행의 발생 인지와 검거까지의 기간 비교 분석</a:t>
            </a:r>
            <a:br>
              <a:rPr lang="en-US" altLang="ko-KR" sz="3200" b="1"/>
            </a:br>
            <a:r>
              <a:rPr lang="ko-KR" altLang="en-US" sz="3200" b="1"/>
              <a:t>및</a:t>
            </a:r>
            <a:br>
              <a:rPr lang="en-US" altLang="ko-KR" sz="3200" b="1"/>
            </a:br>
            <a:r>
              <a:rPr lang="ko-KR" altLang="en-US" sz="3200" b="1"/>
              <a:t>수사단서</a:t>
            </a:r>
            <a:r>
              <a:rPr lang="en-US" altLang="ko-KR" sz="3200" b="1"/>
              <a:t>, </a:t>
            </a:r>
            <a:r>
              <a:rPr lang="ko-KR" altLang="en-US" sz="3200" b="1"/>
              <a:t>검거단서 비교 분석</a:t>
            </a:r>
            <a:endParaRPr lang="ko-KR" altLang="en-US" sz="32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21510"/>
            <a:ext cx="9144000" cy="1655762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봉세연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952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0648"/>
            <a:ext cx="10515600" cy="111965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3141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설명</a:t>
            </a:r>
            <a:r>
              <a:rPr lang="en-US" altLang="ko-KR" sz="1200" dirty="0"/>
              <a:t>: 2018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2022</a:t>
            </a:r>
            <a:r>
              <a:rPr lang="ko-KR" altLang="en-US" sz="1200" dirty="0"/>
              <a:t>년 까지의 데이터이며</a:t>
            </a:r>
            <a:r>
              <a:rPr lang="en-US" altLang="ko-KR" sz="1200" dirty="0"/>
              <a:t>, </a:t>
            </a:r>
            <a:r>
              <a:rPr lang="ko-KR" altLang="en-US" sz="1200" dirty="0"/>
              <a:t>범죄 발생부터 인지까지의 기간</a:t>
            </a:r>
            <a:r>
              <a:rPr lang="en-US" altLang="ko-KR" sz="1200" dirty="0"/>
              <a:t>, </a:t>
            </a:r>
            <a:r>
              <a:rPr lang="ko-KR" altLang="en-US" sz="1200" dirty="0"/>
              <a:t>범죄 발생부터 검거까지의 기간</a:t>
            </a:r>
            <a:r>
              <a:rPr lang="en-US" altLang="ko-KR" sz="1200" dirty="0"/>
              <a:t>, </a:t>
            </a:r>
            <a:r>
              <a:rPr lang="ko-KR" altLang="en-US" sz="1200" dirty="0"/>
              <a:t>범죄의 수사단서</a:t>
            </a:r>
            <a:r>
              <a:rPr lang="en-US" altLang="ko-KR" sz="1200" dirty="0"/>
              <a:t>, </a:t>
            </a:r>
            <a:r>
              <a:rPr lang="ko-KR" altLang="en-US" sz="1200" dirty="0"/>
              <a:t>범죄의 검거단서 데이터를 나타냄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 데이터 타입</a:t>
            </a:r>
            <a:r>
              <a:rPr lang="en-US" altLang="ko-KR" sz="1200" dirty="0"/>
              <a:t>: int64, object </a:t>
            </a:r>
            <a:r>
              <a:rPr lang="ko-KR" altLang="en-US" sz="1200" dirty="0"/>
              <a:t>두 가지로 나뉨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 타입이 </a:t>
            </a:r>
            <a:r>
              <a:rPr lang="en-US" altLang="ko-KR" sz="1200" dirty="0"/>
              <a:t>int64</a:t>
            </a:r>
            <a:r>
              <a:rPr lang="ko-KR" altLang="en-US" sz="1200" dirty="0"/>
              <a:t>인 것은 해당 열의 모든 값이 정수이기 때문이고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objec</a:t>
            </a:r>
            <a:r>
              <a:rPr lang="ko-KR" altLang="en-US" sz="1200" dirty="0"/>
              <a:t>인 것은 데이터를 불러올 때 ‘</a:t>
            </a:r>
            <a:r>
              <a:rPr lang="en-US" altLang="ko-KR" sz="1200" dirty="0"/>
              <a:t>-’ </a:t>
            </a:r>
            <a:r>
              <a:rPr lang="ko-KR" altLang="en-US" sz="1200" dirty="0"/>
              <a:t>문자와 </a:t>
            </a:r>
            <a:r>
              <a:rPr lang="en-US" altLang="ko-KR" sz="1200" dirty="0"/>
              <a:t>‘’</a:t>
            </a:r>
            <a:r>
              <a:rPr lang="ko-KR" altLang="en-US" sz="1200" dirty="0"/>
              <a:t>문자를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대체하였으나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열에는 여전히 문자열 데이터가 포함되어 있을 수 있으므로  열의 데이터 타입을 </a:t>
            </a:r>
            <a:r>
              <a:rPr lang="en-US" altLang="ko-KR" sz="1200" dirty="0" err="1"/>
              <a:t>objec</a:t>
            </a:r>
            <a:r>
              <a:rPr lang="ko-KR" altLang="en-US" sz="1200" dirty="0"/>
              <a:t>로 설정하기 때문임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pandas</a:t>
            </a:r>
            <a:r>
              <a:rPr lang="ko-KR" altLang="en-US" sz="1200" dirty="0"/>
              <a:t>의 고유한 특징을 따라 데이터를 불러올 때</a:t>
            </a:r>
            <a:r>
              <a:rPr lang="en-US" altLang="ko-KR" sz="1200" dirty="0"/>
              <a:t>,</a:t>
            </a:r>
            <a:r>
              <a:rPr lang="ko-KR" altLang="en-US" sz="1200" dirty="0"/>
              <a:t> 가능한 한 효율적으로 메모리를 사용하려고 하기 때문이며</a:t>
            </a:r>
            <a:r>
              <a:rPr lang="en-US" altLang="ko-KR" sz="1200" dirty="0"/>
              <a:t>, </a:t>
            </a:r>
            <a:r>
              <a:rPr lang="ko-KR" altLang="en-US" sz="1200" dirty="0"/>
              <a:t>열에 문자열 데이터가 포함될 경우 열의 데이터를 일반적인 </a:t>
            </a:r>
            <a:r>
              <a:rPr lang="ko-KR" altLang="en-US" sz="1200" dirty="0" err="1"/>
              <a:t>파이썬</a:t>
            </a:r>
            <a:r>
              <a:rPr lang="ko-KR" altLang="en-US" sz="1200" dirty="0"/>
              <a:t> 객체로 처리해야 함을 의미함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결측치</a:t>
            </a:r>
            <a:r>
              <a:rPr lang="ko-KR" altLang="en-US" sz="1200" dirty="0"/>
              <a:t> 처리 및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 후 파일 저장 형식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처리는 ‘</a:t>
            </a:r>
            <a:r>
              <a:rPr lang="en-US" altLang="ko-KR" sz="1200" dirty="0"/>
              <a:t>-’ </a:t>
            </a:r>
            <a:r>
              <a:rPr lang="ko-KR" altLang="en-US" sz="1200" dirty="0"/>
              <a:t>문자와 </a:t>
            </a:r>
            <a:r>
              <a:rPr lang="en-US" altLang="ko-KR" sz="1200" dirty="0"/>
              <a:t>‘’</a:t>
            </a:r>
            <a:r>
              <a:rPr lang="ko-KR" altLang="en-US" sz="1200" dirty="0"/>
              <a:t>문자를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대체하였고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처리한 파일은 원본 파일의 훼손을 방지하기 위해 덮어쓰지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각 데이터별로 연도에 따라 파일을 새로 생성하여 저장함</a:t>
            </a:r>
            <a:r>
              <a:rPr lang="en-US" altLang="ko-KR" sz="1200" dirty="0"/>
              <a:t>. </a:t>
            </a:r>
            <a:r>
              <a:rPr lang="ko-KR" altLang="en-US" sz="1200" dirty="0"/>
              <a:t>원본 파일을 다운 받았을 당시에 </a:t>
            </a:r>
            <a:r>
              <a:rPr lang="en-US" altLang="ko-KR" sz="1200" dirty="0"/>
              <a:t>encoding</a:t>
            </a:r>
            <a:r>
              <a:rPr lang="ko-KR" altLang="en-US" sz="1200" dirty="0"/>
              <a:t>이 </a:t>
            </a:r>
            <a:r>
              <a:rPr lang="en-US" altLang="ko-KR" sz="1200" dirty="0"/>
              <a:t>‘ANSI’ </a:t>
            </a:r>
            <a:r>
              <a:rPr lang="ko-KR" altLang="en-US" sz="1200" dirty="0"/>
              <a:t>였으나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 후 각 데이터별로 연도에 따라 새로 생성하여 저장된 파일은 </a:t>
            </a:r>
            <a:r>
              <a:rPr lang="en-US" altLang="ko-KR" sz="1200" dirty="0"/>
              <a:t>encoding</a:t>
            </a:r>
            <a:r>
              <a:rPr lang="ko-KR" altLang="en-US" sz="1200" dirty="0"/>
              <a:t>이 </a:t>
            </a:r>
            <a:r>
              <a:rPr lang="en-US" altLang="ko-KR" sz="1200" dirty="0"/>
              <a:t>‘UTF-8’</a:t>
            </a:r>
            <a:r>
              <a:rPr lang="ko-KR" altLang="en-US" sz="1200" dirty="0"/>
              <a:t>로 되어있음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pandas</a:t>
            </a:r>
            <a:r>
              <a:rPr lang="ko-KR" altLang="en-US" sz="1200" dirty="0"/>
              <a:t>가 기본적으로 데이터를 </a:t>
            </a:r>
            <a:r>
              <a:rPr lang="en-US" altLang="ko-KR" sz="1200" dirty="0"/>
              <a:t>UTF-8 </a:t>
            </a:r>
            <a:r>
              <a:rPr lang="ko-KR" altLang="en-US" sz="1200" dirty="0"/>
              <a:t>형식으로 </a:t>
            </a:r>
            <a:r>
              <a:rPr lang="en-US" altLang="ko-KR" sz="1200" dirty="0"/>
              <a:t>encoding</a:t>
            </a:r>
            <a:r>
              <a:rPr lang="ko-KR" altLang="en-US" sz="1200" dirty="0"/>
              <a:t>하기 때문임</a:t>
            </a:r>
            <a:endParaRPr lang="en-US" altLang="ko-KR" sz="1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C0F8CD-E319-4565-BA08-A822F321389E}"/>
              </a:ext>
            </a:extLst>
          </p:cNvPr>
          <p:cNvGraphicFramePr>
            <a:graphicFrameLocks noGrp="1"/>
          </p:cNvGraphicFramePr>
          <p:nvPr/>
        </p:nvGraphicFramePr>
        <p:xfrm>
          <a:off x="920247" y="4350511"/>
          <a:ext cx="10351505" cy="2102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3345">
                  <a:extLst>
                    <a:ext uri="{9D8B030D-6E8A-4147-A177-3AD203B41FA5}">
                      <a16:colId xmlns:a16="http://schemas.microsoft.com/office/drawing/2014/main" val="779000234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662198549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9663985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813725835"/>
                    </a:ext>
                  </a:extLst>
                </a:gridCol>
                <a:gridCol w="2367440">
                  <a:extLst>
                    <a:ext uri="{9D8B030D-6E8A-4147-A177-3AD203B41FA5}">
                      <a16:colId xmlns:a16="http://schemas.microsoft.com/office/drawing/2014/main" val="3156508798"/>
                    </a:ext>
                  </a:extLst>
                </a:gridCol>
              </a:tblGrid>
              <a:tr h="45999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 발생부터 인지까지의 기간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 발생부터 검거까지의 기간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범죄의 수사단서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범죄의 검거단서 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465699"/>
                  </a:ext>
                </a:extLst>
              </a:tr>
              <a:tr h="459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/>
                        <a:t>데이터 타입</a:t>
                      </a:r>
                      <a:r>
                        <a:rPr lang="en-US" altLang="ko-KR" sz="1050" b="1"/>
                        <a:t>(dtypes)</a:t>
                      </a:r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64443"/>
                  </a:ext>
                </a:extLst>
              </a:tr>
              <a:tr h="459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/>
                        <a:t>결측치 처리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99899"/>
                  </a:ext>
                </a:extLst>
              </a:tr>
              <a:tr h="722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/>
                        <a:t>결측치 처리 후</a:t>
                      </a:r>
                      <a:endParaRPr lang="en-US" altLang="ko-KR" sz="1050" b="1"/>
                    </a:p>
                    <a:p>
                      <a:pPr algn="ctr" latinLnBrk="1"/>
                      <a:r>
                        <a:rPr lang="ko-KR" altLang="en-US" sz="1050" b="1"/>
                        <a:t>파일</a:t>
                      </a:r>
                      <a:r>
                        <a:rPr lang="en-US" altLang="ko-KR" sz="1050" b="1"/>
                        <a:t> </a:t>
                      </a:r>
                      <a:r>
                        <a:rPr lang="ko-KR" altLang="en-US" sz="1050" b="1"/>
                        <a:t>저장 형식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25565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B25CE8-587E-45F9-BFC2-C227C3D44A59}"/>
              </a:ext>
            </a:extLst>
          </p:cNvPr>
          <p:cNvGrpSpPr/>
          <p:nvPr/>
        </p:nvGrpSpPr>
        <p:grpSpPr>
          <a:xfrm>
            <a:off x="2639616" y="4973123"/>
            <a:ext cx="8401577" cy="169476"/>
            <a:chOff x="2639616" y="4191612"/>
            <a:chExt cx="8401577" cy="1694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0277B2-20BE-41FA-BF12-C1031433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3872" y="4201139"/>
              <a:ext cx="1952898" cy="15242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BF7FF3-3322-4B71-9F36-95EB89D2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9616" y="4191612"/>
              <a:ext cx="1952898" cy="161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265164-380F-448E-9754-90AF1FFF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7822" y="4218193"/>
              <a:ext cx="1943371" cy="1428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6AAB396-B308-4E9D-8BCA-5B3A6198D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2144" y="4218193"/>
              <a:ext cx="1209844" cy="13336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723847-8FB6-4B54-B566-64F19805163D}"/>
              </a:ext>
            </a:extLst>
          </p:cNvPr>
          <p:cNvGrpSpPr/>
          <p:nvPr/>
        </p:nvGrpSpPr>
        <p:grpSpPr>
          <a:xfrm>
            <a:off x="2492988" y="5309428"/>
            <a:ext cx="4880093" cy="1108049"/>
            <a:chOff x="2492988" y="4639800"/>
            <a:chExt cx="4880093" cy="11080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19823F-0307-43E6-9081-BABD795C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2988" y="4639800"/>
              <a:ext cx="1952898" cy="3833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500859-3797-421A-8E66-EEA1C897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600" y="5260527"/>
              <a:ext cx="4877481" cy="181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A6872B-B62E-463A-AFFC-2124B4F4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5600" y="5108611"/>
              <a:ext cx="4877481" cy="1524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B08C12-F43D-411D-BE19-CC885E47D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95600" y="5585901"/>
              <a:ext cx="3953427" cy="1619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D97F65-914E-49EC-BBD0-C62AD45B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95600" y="5431304"/>
              <a:ext cx="3943900" cy="161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25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64332-5DAB-47C2-8EDF-C5683424A71C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1BD1B-B21C-433A-B545-9748C0DD7402}"/>
              </a:ext>
            </a:extLst>
          </p:cNvPr>
          <p:cNvSpPr txBox="1"/>
          <p:nvPr/>
        </p:nvSpPr>
        <p:spPr>
          <a:xfrm>
            <a:off x="292727" y="923232"/>
            <a:ext cx="414506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2023.08.21 ~ 2023.09.01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Python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Anaconda - </a:t>
            </a:r>
            <a:r>
              <a:rPr lang="en-US" altLang="ko-KR" b="1" dirty="0" err="1">
                <a:solidFill>
                  <a:srgbClr val="113947"/>
                </a:solidFill>
                <a:latin typeface="+mn-ea"/>
              </a:rPr>
              <a:t>Jupyter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 Notebook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3C567E-35DD-4803-A987-8A36320EECDD}"/>
              </a:ext>
            </a:extLst>
          </p:cNvPr>
          <p:cNvCxnSpPr/>
          <p:nvPr/>
        </p:nvCxnSpPr>
        <p:spPr>
          <a:xfrm>
            <a:off x="6096000" y="549320"/>
            <a:ext cx="0" cy="576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2E6E6C-8895-4488-81E0-E1D6CB4E563F}"/>
              </a:ext>
            </a:extLst>
          </p:cNvPr>
          <p:cNvSpPr/>
          <p:nvPr/>
        </p:nvSpPr>
        <p:spPr>
          <a:xfrm>
            <a:off x="6270130" y="170881"/>
            <a:ext cx="1415772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92699-A06C-4B88-B74C-F5284278A8F4}"/>
              </a:ext>
            </a:extLst>
          </p:cNvPr>
          <p:cNvSpPr/>
          <p:nvPr/>
        </p:nvSpPr>
        <p:spPr>
          <a:xfrm>
            <a:off x="289382" y="2759596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목적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B4F2C-872A-4732-82E9-C3A3AF7E7280}"/>
              </a:ext>
            </a:extLst>
          </p:cNvPr>
          <p:cNvSpPr txBox="1"/>
          <p:nvPr/>
        </p:nvSpPr>
        <p:spPr>
          <a:xfrm>
            <a:off x="289382" y="3635450"/>
            <a:ext cx="575393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범행과 관련된 통계 데이터를 수집하고 </a:t>
            </a:r>
            <a:r>
              <a:rPr lang="ko-KR" altLang="en-US" sz="1600" b="1" dirty="0" err="1">
                <a:solidFill>
                  <a:srgbClr val="113947"/>
                </a:solidFill>
                <a:latin typeface="+mn-ea"/>
              </a:rPr>
              <a:t>시각화한다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시각화한 데이터를 분석하여 그 의미를 도출한다</a:t>
            </a:r>
            <a:r>
              <a:rPr lang="en-US" altLang="ko-KR" sz="1600" b="1">
                <a:solidFill>
                  <a:srgbClr val="113947"/>
                </a:solidFill>
                <a:latin typeface="+mn-ea"/>
              </a:rPr>
              <a:t>.</a:t>
            </a: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D57B1-75B5-44D6-8F85-19FD018BE6A1}"/>
              </a:ext>
            </a:extLst>
          </p:cNvPr>
          <p:cNvSpPr txBox="1"/>
          <p:nvPr/>
        </p:nvSpPr>
        <p:spPr>
          <a:xfrm>
            <a:off x="6270129" y="813495"/>
            <a:ext cx="5848503" cy="184665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다수의 시각화 데이터를 이용하여 특정 결론을 도출할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주제가 다른 데이터를 분석하여 새로운 정보를 도출할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수집한 데이터의 형식에 맞는 시각화 방법을 고안할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54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794885-7819-4976-A219-9AC9A927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9" y="1579010"/>
            <a:ext cx="5248987" cy="34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DA2F36-2FE3-4137-B7BE-E189DB9E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0" y="1579010"/>
            <a:ext cx="5223088" cy="34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A4B00-65EA-4C9D-A20D-5FEB5825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8" y="1599062"/>
            <a:ext cx="2364673" cy="142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572A3F-6887-4F10-95FD-C920B61D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599" y="1637873"/>
            <a:ext cx="2333317" cy="134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C666A-3138-4A9F-854E-B242CD67A42B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D746A0-F0EC-42EA-9878-4EC832F0BFA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43746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B3A7999-EE7C-4601-B317-9EA8A438966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9" y="1842170"/>
            <a:ext cx="3699685" cy="3042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D667E9-4DC7-4A6D-882A-0BA44430A92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53" y="1870459"/>
            <a:ext cx="3726000" cy="297000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b="1">
                <a:solidFill>
                  <a:srgbClr val="505358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이를 더 자세히 살펴보기 위해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</a:t>
            </a:r>
            <a:r>
              <a:rPr lang="ko-KR" altLang="en-US" dirty="0" err="1">
                <a:solidFill>
                  <a:schemeClr val="tx1"/>
                </a:solidFill>
              </a:rPr>
              <a:t>범죄별</a:t>
            </a:r>
            <a:r>
              <a:rPr lang="ko-KR" altLang="en-US" dirty="0">
                <a:solidFill>
                  <a:schemeClr val="tx1"/>
                </a:solidFill>
              </a:rPr>
              <a:t> 기간에 따른 범죄 발생 인지율과 범죄자 검거율을 알아봄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강력범죄와 폭력범죄의 경우 기간이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이내 </a:t>
            </a:r>
            <a:r>
              <a:rPr lang="en-US" altLang="ko-KR" dirty="0">
                <a:solidFill>
                  <a:schemeClr val="tx1"/>
                </a:solidFill>
              </a:rPr>
              <a:t>~ 10</a:t>
            </a:r>
            <a:r>
              <a:rPr lang="ko-KR" altLang="en-US" dirty="0">
                <a:solidFill>
                  <a:schemeClr val="tx1"/>
                </a:solidFill>
              </a:rPr>
              <a:t>일 이내일 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범죄 발생 인지율이 범죄자 검거율보다 큰 것으로 나타났으며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범죄 발생 인지율보다 범죄자 검거율이 크게 나타나는 시점은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개월 이내 </a:t>
            </a:r>
            <a:r>
              <a:rPr lang="en-US" altLang="ko-KR" dirty="0">
                <a:solidFill>
                  <a:schemeClr val="tx1"/>
                </a:solidFill>
              </a:rPr>
              <a:t>~ 3</a:t>
            </a:r>
            <a:r>
              <a:rPr lang="ko-KR" altLang="en-US" dirty="0">
                <a:solidFill>
                  <a:schemeClr val="tx1"/>
                </a:solidFill>
              </a:rPr>
              <a:t>개월 초과로 나타남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지능범죄의 경우 기간이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이내 </a:t>
            </a:r>
            <a:r>
              <a:rPr lang="en-US" altLang="ko-KR" dirty="0">
                <a:solidFill>
                  <a:schemeClr val="tx1"/>
                </a:solidFill>
              </a:rPr>
              <a:t>~ 1</a:t>
            </a:r>
            <a:r>
              <a:rPr lang="ko-KR" altLang="en-US" dirty="0">
                <a:solidFill>
                  <a:schemeClr val="tx1"/>
                </a:solidFill>
              </a:rPr>
              <a:t>개월 이내일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범죄 발생 인지율이 범죄자 검거율보다 큰 것으로 나타났으며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범죄 발생 인지율보다 범죄자 검거율이 크게 나타나는 시점은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개월 이내 </a:t>
            </a:r>
            <a:r>
              <a:rPr lang="en-US" altLang="ko-KR" dirty="0">
                <a:solidFill>
                  <a:schemeClr val="tx1"/>
                </a:solidFill>
              </a:rPr>
              <a:t>~ 3</a:t>
            </a:r>
            <a:r>
              <a:rPr lang="ko-KR" altLang="en-US" dirty="0">
                <a:solidFill>
                  <a:schemeClr val="tx1"/>
                </a:solidFill>
              </a:rPr>
              <a:t>개월 초과로 나타남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2AC64F-9675-46DB-BF33-8ECEC981BFEE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9CAC72-139D-4213-A3E9-97819366576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01" y="1876696"/>
            <a:ext cx="3697200" cy="2973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A72891C-B1D7-4D15-BBC3-0FDA7BEB9A7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4582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37A35-9E89-42F4-A84E-263EB009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95" y="1231166"/>
            <a:ext cx="5357311" cy="35300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1CA886-2DFF-4611-9031-4723D48E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7" y="1177485"/>
            <a:ext cx="5549705" cy="365662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E4E5-7B20-4AF1-8802-5CBD63C24B4F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73E75-736B-4D41-9592-116D5BDE466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595983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9A594-218C-4A31-A9B1-B547D4D6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61" y="1341428"/>
            <a:ext cx="5937276" cy="371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F1F7-6A6E-410D-A6DA-F60EAC91535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C653B-4DEA-4E96-8FD3-8C6AB58A73B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7798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3D42D4-41C1-4279-8522-C0B370EB7F4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95286" y="1586895"/>
            <a:ext cx="5239131" cy="342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B969B9-466A-41B7-A184-35DFAB23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46" y="1599062"/>
            <a:ext cx="5248987" cy="337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D09D4-39B2-475F-AC65-B0DA9F187BA6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8E2FD-0239-4743-B217-95ED9B201F6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72877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04737-AB31-4DF6-A1F3-F90186AB5A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53" y="1841659"/>
            <a:ext cx="3672000" cy="29988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16EFC-1F1C-4C2D-90E7-B2E38818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0" y="1856339"/>
            <a:ext cx="3688794" cy="299879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2AC64F-9675-46DB-BF33-8ECEC981BFEE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4431D7-B5A6-4866-8D8F-D46E16DABF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0959" y="1853559"/>
            <a:ext cx="3722484" cy="30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D718E8-5EBB-4C64-8387-ECE009BEA42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69176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FA4672-34D9-49A3-BDBF-98C2CF2B835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79" y="1245542"/>
            <a:ext cx="5356800" cy="3631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56B50F-C470-4A2A-BA95-390A96EE0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1" y="1203158"/>
            <a:ext cx="5455461" cy="36469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E4E5-7B20-4AF1-8802-5CBD63C24B4F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802DB-6F12-40FF-9A29-F57F6D79FC6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6187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02375D-D54E-4E14-8809-E90AAA6B068E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85734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A23DC-0626-4704-B107-94FB628EB9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00" y="1255066"/>
            <a:ext cx="5918400" cy="384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F1F7-6A6E-410D-A6DA-F60EAC91535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8596F-2507-489B-8AAC-94753BCF0C1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464101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3FF0B4-1FDE-4766-9B6A-60807CC78EB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5" y="1464975"/>
            <a:ext cx="5266800" cy="343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89D81D-0653-46F2-9F55-060DAB613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49" y="1481018"/>
            <a:ext cx="5266800" cy="3434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F861D-D1A6-420D-96BF-2E48E3EBFD4C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99657-A7B3-41BE-83C4-ED476E42099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60736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CF513-21F4-4ADB-9B4F-67AAE0DFCDA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" y="1887510"/>
            <a:ext cx="3690000" cy="2960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2E7E4-9418-4A1A-B737-C4308DDBA38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6" y="1891453"/>
            <a:ext cx="3690000" cy="296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0799B9-8CB3-48F5-98E2-4A53DCF188D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06" y="1863445"/>
            <a:ext cx="3690000" cy="30190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7B2086-F5EF-44DB-ADD0-FC803E85E9F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8759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053737-90CC-442B-80D9-55282A18F646}"/>
              </a:ext>
            </a:extLst>
          </p:cNvPr>
          <p:cNvSpPr/>
          <p:nvPr/>
        </p:nvSpPr>
        <p:spPr>
          <a:xfrm>
            <a:off x="429964" y="178833"/>
            <a:ext cx="2857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과제 수행범위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28B907-9DA5-4DE5-9AEE-982E7F2C934C}"/>
              </a:ext>
            </a:extLst>
          </p:cNvPr>
          <p:cNvCxnSpPr/>
          <p:nvPr/>
        </p:nvCxnSpPr>
        <p:spPr>
          <a:xfrm>
            <a:off x="6096000" y="3876"/>
            <a:ext cx="0" cy="648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A17B03-41A1-4B3A-96D3-0358D7E11427}"/>
              </a:ext>
            </a:extLst>
          </p:cNvPr>
          <p:cNvSpPr/>
          <p:nvPr/>
        </p:nvSpPr>
        <p:spPr>
          <a:xfrm>
            <a:off x="6946448" y="1700808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문서 작성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94D0C80-D509-44F7-95B3-AACD10B0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88" y="980728"/>
            <a:ext cx="793928" cy="64940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B172A92-E46A-46A0-AED1-C7B77D681AE0}"/>
              </a:ext>
            </a:extLst>
          </p:cNvPr>
          <p:cNvCxnSpPr>
            <a:cxnSpLocks/>
          </p:cNvCxnSpPr>
          <p:nvPr/>
        </p:nvCxnSpPr>
        <p:spPr>
          <a:xfrm rot="5400000">
            <a:off x="9143495" y="388343"/>
            <a:ext cx="0" cy="6084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49A3EF1-DA76-470E-8021-1C7601BEB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28" y="4413021"/>
            <a:ext cx="551878" cy="6001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5AA543-F042-462F-BFE1-95590CD4B8DA}"/>
              </a:ext>
            </a:extLst>
          </p:cNvPr>
          <p:cNvSpPr/>
          <p:nvPr/>
        </p:nvSpPr>
        <p:spPr>
          <a:xfrm>
            <a:off x="6946448" y="5083849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</a:rPr>
              <a:t>발표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E11328-940D-4493-B070-219C3631A451}"/>
              </a:ext>
            </a:extLst>
          </p:cNvPr>
          <p:cNvSpPr/>
          <p:nvPr/>
        </p:nvSpPr>
        <p:spPr>
          <a:xfrm>
            <a:off x="803963" y="874404"/>
            <a:ext cx="4367808" cy="507831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주제 선정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수집 및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시각화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해석 및 토의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 및 통합 테스트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72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69623B-61A3-40F1-A1CF-91435E47C02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5" y="1260445"/>
            <a:ext cx="5356800" cy="363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A4F053-D1C4-4CDA-BF67-0621B65CB2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04" y="1253563"/>
            <a:ext cx="5356800" cy="35991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2D9DF-4AE8-4B7C-A32B-5B7CFC89FEE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4650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7BE58-80AF-4827-81F6-26B7D82A328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16" y="1279130"/>
            <a:ext cx="6128084" cy="3846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FBFB9E-8BD3-46EA-BFA6-A2294070782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821679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682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0962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682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2959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2959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082324-63CC-4BC0-9237-7550C3689F3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5" y="1473279"/>
            <a:ext cx="5266800" cy="344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5300F1-6A44-43FC-8DDF-6A63790167C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7" y="1611642"/>
            <a:ext cx="5266800" cy="342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54CB1D-B176-457A-B160-3A86341B7579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30000-242B-460D-811E-3160477F10F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2320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95A1F-F9A1-4FF8-8F46-339E9E3236B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" y="1895531"/>
            <a:ext cx="3690000" cy="29628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492F9-BB0F-4BEB-85E9-D5E688AF5CD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5" y="1879487"/>
            <a:ext cx="3690000" cy="296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A0A12-7E5C-48EC-9F35-D8278E83F49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06" y="1864844"/>
            <a:ext cx="3690000" cy="295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4F9FA1-072D-470B-BE69-5427C2BE3A5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538813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47E743-36C5-465F-A76B-67C90D8E70A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" y="1185567"/>
            <a:ext cx="5356800" cy="3632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0943FC-56B3-49C0-AE97-CBC534BC07E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0" y="1185567"/>
            <a:ext cx="5356800" cy="36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BE57FE-1B7D-48AC-97F6-B60A25C3EA8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751282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A0EFA-7557-4C00-AC2A-8F7723B96D8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79" y="1247045"/>
            <a:ext cx="6112042" cy="3806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26E624-505A-4DA3-9A9A-17E176A8FFA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24304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7539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9819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B531D-F30D-407D-8ED6-B3005372A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1" y="1472822"/>
            <a:ext cx="5266800" cy="34047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7539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C666A-3138-4A9F-854E-B242CD67A42B}"/>
              </a:ext>
            </a:extLst>
          </p:cNvPr>
          <p:cNvSpPr txBox="1"/>
          <p:nvPr/>
        </p:nvSpPr>
        <p:spPr>
          <a:xfrm>
            <a:off x="6228455" y="9819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검거까지 걸리는 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1816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1816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A2BD73-DD10-4ADF-9423-FFE4BD40463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07" y="1472388"/>
            <a:ext cx="5266800" cy="344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0C9336-4AF4-4224-8830-19FCF754779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106386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92E88-3384-4F2F-A68C-1578E7DAC27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7" y="1861244"/>
            <a:ext cx="3690000" cy="296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9CA89A-7DB2-44D6-AAAD-E37592F0DC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5" y="1809324"/>
            <a:ext cx="3690000" cy="30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C25E6-D12B-4884-AF36-F34B0365A41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85" y="1835306"/>
            <a:ext cx="3690000" cy="3038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47874A-553F-42B4-A29B-C797D250434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2703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50C5B-1F01-4E4F-8996-53C62E89637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5" y="1137441"/>
            <a:ext cx="5356800" cy="367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1BD788-D599-4B8A-A83F-D572342C210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5" y="1188826"/>
            <a:ext cx="5356800" cy="363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CC511E-2EBA-44DE-AA44-78E398FC6EF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2263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462DC-517E-488A-B0FA-2E3DDE40F65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8" y="1325386"/>
            <a:ext cx="6120064" cy="3808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59029-88D8-49ED-AC0D-F6B50A93258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2431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FE67989-9CBD-4A32-97D4-25BEDCBA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62965"/>
              </p:ext>
            </p:extLst>
          </p:nvPr>
        </p:nvGraphicFramePr>
        <p:xfrm>
          <a:off x="536144" y="690796"/>
          <a:ext cx="11305256" cy="435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2559208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7093754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4174625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1037855247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528955634"/>
                    </a:ext>
                  </a:extLst>
                </a:gridCol>
                <a:gridCol w="720082">
                  <a:extLst>
                    <a:ext uri="{9D8B030D-6E8A-4147-A177-3AD203B41FA5}">
                      <a16:colId xmlns:a16="http://schemas.microsoft.com/office/drawing/2014/main" val="2563920224"/>
                    </a:ext>
                  </a:extLst>
                </a:gridCol>
                <a:gridCol w="375278">
                  <a:extLst>
                    <a:ext uri="{9D8B030D-6E8A-4147-A177-3AD203B41FA5}">
                      <a16:colId xmlns:a16="http://schemas.microsoft.com/office/drawing/2014/main" val="1974717198"/>
                    </a:ext>
                  </a:extLst>
                </a:gridCol>
                <a:gridCol w="357894">
                  <a:extLst>
                    <a:ext uri="{9D8B030D-6E8A-4147-A177-3AD203B41FA5}">
                      <a16:colId xmlns:a16="http://schemas.microsoft.com/office/drawing/2014/main" val="209720567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43204617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60810756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23371632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77055565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9642406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01774947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56386033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21997984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035961942"/>
                    </a:ext>
                  </a:extLst>
                </a:gridCol>
              </a:tblGrid>
              <a:tr h="19562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단계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세부 업무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진행상황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시작일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종료일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ea"/>
                          <a:ea typeface="+mj-ea"/>
                        </a:rPr>
                        <a:t>진행율</a:t>
                      </a:r>
                      <a:endParaRPr lang="en-US" altLang="ko-KR" sz="11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백분율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8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9M</a:t>
                      </a:r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63743"/>
                  </a:ext>
                </a:extLst>
              </a:tr>
              <a:tr h="205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41641"/>
                  </a:ext>
                </a:extLst>
              </a:tr>
              <a:tr h="19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13D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14D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15D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18D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19D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20D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22D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35761490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주제 선정 토의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2023-09-13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712547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프로젝트 계획서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2023-09-14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9032"/>
                  </a:ext>
                </a:extLst>
              </a:tr>
              <a:tr h="335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테이블 정의서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2023-09-18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078915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수집 및 해당 데이터의 시각화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5730"/>
                  </a:ext>
                </a:extLst>
              </a:tr>
              <a:tr h="316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시각화 데이터 해석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2023-09-14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331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단위테스트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96698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통합테스트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38140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코드리뷰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90486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및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 보완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발표문서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8288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리허설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3761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최종 발표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미진행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1609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13393C-46F8-4D81-A507-49273D20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FABCD3-64CA-4596-A9FF-EDD84FB52FE1}"/>
              </a:ext>
            </a:extLst>
          </p:cNvPr>
          <p:cNvSpPr/>
          <p:nvPr/>
        </p:nvSpPr>
        <p:spPr>
          <a:xfrm>
            <a:off x="429964" y="178833"/>
            <a:ext cx="624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400" b="1">
                <a:solidFill>
                  <a:srgbClr val="113947"/>
                </a:solidFill>
                <a:latin typeface="+mj-ea"/>
                <a:ea typeface="+mj-ea"/>
              </a:rPr>
              <a:t>(work Breakdown Structure)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825CE3-DC27-4090-BB70-7CAC1957CAE9}"/>
              </a:ext>
            </a:extLst>
          </p:cNvPr>
          <p:cNvCxnSpPr/>
          <p:nvPr/>
        </p:nvCxnSpPr>
        <p:spPr>
          <a:xfrm>
            <a:off x="11005823" y="148703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4B11FD-A53A-43E8-9BC1-5BCF7302916B}"/>
              </a:ext>
            </a:extLst>
          </p:cNvPr>
          <p:cNvSpPr txBox="1"/>
          <p:nvPr/>
        </p:nvSpPr>
        <p:spPr>
          <a:xfrm>
            <a:off x="11365863" y="17898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진행상황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B5274-95B4-4DCE-8377-F2EF789BFFEC}"/>
              </a:ext>
            </a:extLst>
          </p:cNvPr>
          <p:cNvSpPr txBox="1"/>
          <p:nvPr/>
        </p:nvSpPr>
        <p:spPr>
          <a:xfrm>
            <a:off x="11379142" y="2042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계획</a:t>
            </a:r>
            <a:endParaRPr lang="ko-KR" altLang="en-US" sz="1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DCC3B-6F6D-425A-8303-E9C045FB1F1E}"/>
              </a:ext>
            </a:extLst>
          </p:cNvPr>
          <p:cNvSpPr/>
          <p:nvPr/>
        </p:nvSpPr>
        <p:spPr>
          <a:xfrm>
            <a:off x="11037357" y="247311"/>
            <a:ext cx="277033" cy="202246"/>
          </a:xfrm>
          <a:prstGeom prst="rect">
            <a:avLst/>
          </a:prstGeom>
          <a:solidFill>
            <a:srgbClr val="FB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E8889-FDAB-4318-82A7-48028AEB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 b="81767"/>
          <a:stretch/>
        </p:blipFill>
        <p:spPr>
          <a:xfrm>
            <a:off x="-15102" y="1340768"/>
            <a:ext cx="12192000" cy="54179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C53CCCF-88B3-4DF9-9AEC-F03EC579DCCE}"/>
              </a:ext>
            </a:extLst>
          </p:cNvPr>
          <p:cNvCxnSpPr>
            <a:cxnSpLocks/>
          </p:cNvCxnSpPr>
          <p:nvPr/>
        </p:nvCxnSpPr>
        <p:spPr>
          <a:xfrm>
            <a:off x="8184232" y="1542832"/>
            <a:ext cx="10801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FADC49-15C9-4BDA-AC6E-73210A4266B5}"/>
              </a:ext>
            </a:extLst>
          </p:cNvPr>
          <p:cNvCxnSpPr>
            <a:cxnSpLocks/>
          </p:cNvCxnSpPr>
          <p:nvPr/>
        </p:nvCxnSpPr>
        <p:spPr>
          <a:xfrm>
            <a:off x="9271279" y="1865764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CC1322-44AA-4760-A9CC-00556EB2EB1E}"/>
              </a:ext>
            </a:extLst>
          </p:cNvPr>
          <p:cNvCxnSpPr>
            <a:cxnSpLocks/>
          </p:cNvCxnSpPr>
          <p:nvPr/>
        </p:nvCxnSpPr>
        <p:spPr>
          <a:xfrm>
            <a:off x="9631319" y="2204864"/>
            <a:ext cx="741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756FA81-A5AF-4D39-B085-893E47D3B21C}"/>
              </a:ext>
            </a:extLst>
          </p:cNvPr>
          <p:cNvCxnSpPr>
            <a:cxnSpLocks/>
          </p:cNvCxnSpPr>
          <p:nvPr/>
        </p:nvCxnSpPr>
        <p:spPr>
          <a:xfrm>
            <a:off x="8544272" y="2542602"/>
            <a:ext cx="21985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F1D2C2-AAC1-4293-ABA2-849F8DE65C0B}"/>
              </a:ext>
            </a:extLst>
          </p:cNvPr>
          <p:cNvCxnSpPr>
            <a:cxnSpLocks/>
          </p:cNvCxnSpPr>
          <p:nvPr/>
        </p:nvCxnSpPr>
        <p:spPr>
          <a:xfrm>
            <a:off x="9264352" y="2852936"/>
            <a:ext cx="14784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BD834F-B4A2-4D75-B980-D51D2277A2CB}"/>
              </a:ext>
            </a:extLst>
          </p:cNvPr>
          <p:cNvCxnSpPr>
            <a:cxnSpLocks/>
          </p:cNvCxnSpPr>
          <p:nvPr/>
        </p:nvCxnSpPr>
        <p:spPr>
          <a:xfrm>
            <a:off x="10373279" y="3212976"/>
            <a:ext cx="3695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2F1A6E-1C0C-4FDF-94C5-280694FB2B2E}"/>
              </a:ext>
            </a:extLst>
          </p:cNvPr>
          <p:cNvCxnSpPr>
            <a:cxnSpLocks/>
          </p:cNvCxnSpPr>
          <p:nvPr/>
        </p:nvCxnSpPr>
        <p:spPr>
          <a:xfrm>
            <a:off x="10378125" y="3525284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41F8629-6BA7-40C6-8BD6-F0E650C1500F}"/>
              </a:ext>
            </a:extLst>
          </p:cNvPr>
          <p:cNvCxnSpPr>
            <a:cxnSpLocks/>
          </p:cNvCxnSpPr>
          <p:nvPr/>
        </p:nvCxnSpPr>
        <p:spPr>
          <a:xfrm>
            <a:off x="10378125" y="3861048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367A041-50C3-4C80-BBDC-C085385A1D79}"/>
              </a:ext>
            </a:extLst>
          </p:cNvPr>
          <p:cNvCxnSpPr>
            <a:cxnSpLocks/>
          </p:cNvCxnSpPr>
          <p:nvPr/>
        </p:nvCxnSpPr>
        <p:spPr>
          <a:xfrm>
            <a:off x="10742793" y="4181448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E8D3DA-0C67-44FF-9BEA-FF8176B2C8C0}"/>
              </a:ext>
            </a:extLst>
          </p:cNvPr>
          <p:cNvCxnSpPr>
            <a:cxnSpLocks/>
          </p:cNvCxnSpPr>
          <p:nvPr/>
        </p:nvCxnSpPr>
        <p:spPr>
          <a:xfrm>
            <a:off x="11099369" y="4509120"/>
            <a:ext cx="397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683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CC9FFD-B6BC-4054-A7EF-81AEA0FCCCF6}"/>
              </a:ext>
            </a:extLst>
          </p:cNvPr>
          <p:cNvSpPr/>
          <p:nvPr/>
        </p:nvSpPr>
        <p:spPr>
          <a:xfrm>
            <a:off x="1447800" y="2089203"/>
            <a:ext cx="9959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1200" b="1">
                <a:solidFill>
                  <a:srgbClr val="505358"/>
                </a:solidFill>
              </a:rPr>
              <a:t>3</a:t>
            </a:r>
            <a:r>
              <a:rPr lang="ko-KR" altLang="en-US" sz="12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1200" b="1">
                <a:solidFill>
                  <a:srgbClr val="505358"/>
                </a:solidFill>
              </a:rPr>
              <a:t>100%</a:t>
            </a:r>
            <a:r>
              <a:rPr lang="ko-KR" altLang="en-US" sz="1200" b="1">
                <a:solidFill>
                  <a:srgbClr val="505358"/>
                </a:solidFill>
              </a:rPr>
              <a:t>에 수렴하는 것으로 나타남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FFB62-718D-4C3D-B895-E4EFC69F2655}"/>
              </a:ext>
            </a:extLst>
          </p:cNvPr>
          <p:cNvSpPr/>
          <p:nvPr/>
        </p:nvSpPr>
        <p:spPr>
          <a:xfrm>
            <a:off x="1447800" y="2579637"/>
            <a:ext cx="99593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일 이내 </a:t>
            </a:r>
            <a:r>
              <a:rPr lang="en-US" altLang="ko-KR" sz="1200" b="1">
                <a:solidFill>
                  <a:srgbClr val="505358"/>
                </a:solidFill>
              </a:rPr>
              <a:t>~ 10</a:t>
            </a:r>
            <a:r>
              <a:rPr lang="ko-KR" altLang="en-US" sz="1200" b="1">
                <a:solidFill>
                  <a:srgbClr val="505358"/>
                </a:solidFill>
              </a:rPr>
              <a:t>일 이내일 때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개월 이내 </a:t>
            </a:r>
            <a:r>
              <a:rPr lang="en-US" altLang="ko-KR" sz="1200" b="1">
                <a:solidFill>
                  <a:srgbClr val="505358"/>
                </a:solidFill>
              </a:rPr>
              <a:t>~ 3</a:t>
            </a:r>
            <a:r>
              <a:rPr lang="ko-KR" altLang="en-US" sz="1200" b="1">
                <a:solidFill>
                  <a:srgbClr val="505358"/>
                </a:solidFill>
              </a:rPr>
              <a:t>개월 초과로 나타남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일 이내 </a:t>
            </a:r>
            <a:r>
              <a:rPr lang="en-US" altLang="ko-KR" sz="1200" b="1">
                <a:solidFill>
                  <a:srgbClr val="505358"/>
                </a:solidFill>
              </a:rPr>
              <a:t>~ 1</a:t>
            </a:r>
            <a:r>
              <a:rPr lang="ko-KR" altLang="en-US" sz="1200" b="1">
                <a:solidFill>
                  <a:srgbClr val="505358"/>
                </a:solidFill>
              </a:rPr>
              <a:t>개월 이내일 때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1200" b="1">
                <a:solidFill>
                  <a:srgbClr val="505358"/>
                </a:solidFill>
              </a:rPr>
              <a:t>3</a:t>
            </a:r>
            <a:r>
              <a:rPr lang="ko-KR" altLang="en-US" sz="1200" b="1">
                <a:solidFill>
                  <a:srgbClr val="505358"/>
                </a:solidFill>
              </a:rPr>
              <a:t>개월 이내 </a:t>
            </a:r>
            <a:r>
              <a:rPr lang="en-US" altLang="ko-KR" sz="1200" b="1">
                <a:solidFill>
                  <a:srgbClr val="505358"/>
                </a:solidFill>
              </a:rPr>
              <a:t>~ 3</a:t>
            </a:r>
            <a:r>
              <a:rPr lang="ko-KR" altLang="en-US" sz="1200" b="1">
                <a:solidFill>
                  <a:srgbClr val="505358"/>
                </a:solidFill>
              </a:rPr>
              <a:t>개월 초과로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2301C-FD3D-44CE-A68F-D50B8474F187}"/>
              </a:ext>
            </a:extLst>
          </p:cNvPr>
          <p:cNvSpPr/>
          <p:nvPr/>
        </p:nvSpPr>
        <p:spPr>
          <a:xfrm>
            <a:off x="1447800" y="4270400"/>
            <a:ext cx="9441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1200" b="1">
                <a:solidFill>
                  <a:srgbClr val="505358"/>
                </a:solidFill>
              </a:rPr>
              <a:t>(%)</a:t>
            </a:r>
            <a:r>
              <a:rPr lang="ko-KR" altLang="en-US" sz="1200" b="1">
                <a:solidFill>
                  <a:srgbClr val="505358"/>
                </a:solidFill>
              </a:rPr>
              <a:t>을 살펴본 결과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강력범죄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폭력범죄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또한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B5A23-1C05-4E64-8F76-5B74FAB7A174}"/>
              </a:ext>
            </a:extLst>
          </p:cNvPr>
          <p:cNvSpPr/>
          <p:nvPr/>
        </p:nvSpPr>
        <p:spPr>
          <a:xfrm>
            <a:off x="1447800" y="5407165"/>
            <a:ext cx="9441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강력범죄와 폭력범죄의 경우 범죄자 검거 단서의 비중 또한 피해자신고가 가장 높은 것으로 나타남 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그러나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지능범죄의 경우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범죄자 검거 단서의 비중은 고소의 비율이 가장 높고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9CFF5C-CBE6-487A-A8F5-4DA17BF13875}"/>
              </a:ext>
            </a:extLst>
          </p:cNvPr>
          <p:cNvSpPr/>
          <p:nvPr/>
        </p:nvSpPr>
        <p:spPr>
          <a:xfrm>
            <a:off x="1379220" y="1017864"/>
            <a:ext cx="9959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최근 </a:t>
            </a:r>
            <a:r>
              <a:rPr lang="en-US" altLang="ko-KR" sz="1400" b="1">
                <a:solidFill>
                  <a:srgbClr val="505358"/>
                </a:solidFill>
              </a:rPr>
              <a:t>5</a:t>
            </a:r>
            <a:r>
              <a:rPr lang="ko-KR" altLang="en-US" sz="1400" b="1">
                <a:solidFill>
                  <a:srgbClr val="505358"/>
                </a:solidFill>
              </a:rPr>
              <a:t>개년의 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</a:t>
            </a:r>
            <a:r>
              <a:rPr lang="ko-KR" altLang="en-US" sz="1400" b="1">
                <a:solidFill>
                  <a:srgbClr val="505358"/>
                </a:solidFill>
              </a:rPr>
              <a:t>에 대해 알아본 결과 공통적으로 나타난 결과를 서술해보면 다음과 같음 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F8F9A-9D73-473C-9BF5-6FF3CF59690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315354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범행수법에 따른 범행도구 상관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김종연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021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EA073-A8AA-4EC5-9975-4855F606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638922"/>
            <a:ext cx="2644915" cy="31321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2022 </a:t>
            </a:r>
            <a:r>
              <a:rPr lang="ko-KR" altLang="en-US" dirty="0"/>
              <a:t>범행도구를 쓴 공범 수를 단독부터      </a:t>
            </a:r>
            <a:r>
              <a:rPr lang="en-US" altLang="ko-KR" dirty="0"/>
              <a:t>20</a:t>
            </a:r>
            <a:r>
              <a:rPr lang="ko-KR" altLang="en-US" dirty="0"/>
              <a:t>명 이하의 데이터가 합쳐져 있는 데이터이자</a:t>
            </a:r>
            <a:r>
              <a:rPr lang="en-US" altLang="ko-KR" dirty="0"/>
              <a:t> </a:t>
            </a:r>
            <a:r>
              <a:rPr lang="ko-KR" altLang="en-US" dirty="0"/>
              <a:t>강도수법과 절도수법 데이터이다</a:t>
            </a:r>
            <a:r>
              <a:rPr lang="en-US" altLang="ko-KR" dirty="0"/>
              <a:t>.</a:t>
            </a: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C70A0C-97D5-48BF-BE5A-EAC00853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4077072"/>
            <a:ext cx="276225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E015FE-04A3-492A-B222-5D1E77913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45" y="3696866"/>
            <a:ext cx="2916880" cy="3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0D098C-58C7-416F-96BB-C18B8B2F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2112" r="1351" b="2817"/>
          <a:stretch/>
        </p:blipFill>
        <p:spPr>
          <a:xfrm>
            <a:off x="1304825" y="399617"/>
            <a:ext cx="9582349" cy="4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33BDA-1B55-4C4B-AF8E-2F58EE6EB573}"/>
              </a:ext>
            </a:extLst>
          </p:cNvPr>
          <p:cNvSpPr txBox="1"/>
          <p:nvPr/>
        </p:nvSpPr>
        <p:spPr>
          <a:xfrm>
            <a:off x="3397730" y="5487085"/>
            <a:ext cx="6446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대한민국의 범행도구별 범행건수이다 범죄의 </a:t>
            </a:r>
            <a:r>
              <a:rPr lang="ko-KR" altLang="en-US" sz="900" b="1" dirty="0" err="1">
                <a:solidFill>
                  <a:srgbClr val="505358"/>
                </a:solidFill>
              </a:rPr>
              <a:t>공범수와</a:t>
            </a:r>
            <a:r>
              <a:rPr lang="ko-KR" altLang="en-US" sz="900" b="1" dirty="0">
                <a:solidFill>
                  <a:srgbClr val="505358"/>
                </a:solidFill>
              </a:rPr>
              <a:t> 범행도구 데이터를 가져온 이유는 범행도구와 범행수법 연관성을 분석하기 </a:t>
            </a:r>
            <a:r>
              <a:rPr lang="ko-KR" altLang="en-US" sz="900" b="1" dirty="0" err="1">
                <a:solidFill>
                  <a:srgbClr val="505358"/>
                </a:solidFill>
              </a:rPr>
              <a:t>위해서이고</a:t>
            </a:r>
            <a:r>
              <a:rPr lang="ko-KR" altLang="en-US" sz="900" b="1" dirty="0">
                <a:solidFill>
                  <a:srgbClr val="505358"/>
                </a:solidFill>
              </a:rPr>
              <a:t> </a:t>
            </a:r>
            <a:r>
              <a:rPr lang="en-US" altLang="ko-KR" sz="900" b="1" dirty="0">
                <a:solidFill>
                  <a:srgbClr val="505358"/>
                </a:solidFill>
              </a:rPr>
              <a:t>2017</a:t>
            </a:r>
            <a:r>
              <a:rPr lang="ko-KR" altLang="en-US" sz="900" b="1" dirty="0">
                <a:solidFill>
                  <a:srgbClr val="505358"/>
                </a:solidFill>
              </a:rPr>
              <a:t>년도 칼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공구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컴퓨터 </a:t>
            </a:r>
            <a:r>
              <a:rPr lang="en-US" altLang="ko-KR" sz="900" b="1" dirty="0">
                <a:solidFill>
                  <a:srgbClr val="505358"/>
                </a:solidFill>
              </a:rPr>
              <a:t>3</a:t>
            </a:r>
            <a:r>
              <a:rPr lang="ko-KR" altLang="en-US" sz="900" b="1" dirty="0">
                <a:solidFill>
                  <a:srgbClr val="505358"/>
                </a:solidFill>
              </a:rPr>
              <a:t>가지를 이용한 범죄가 </a:t>
            </a:r>
            <a:r>
              <a:rPr lang="ko-KR" altLang="en-US" sz="900" b="1" dirty="0" err="1">
                <a:solidFill>
                  <a:srgbClr val="505358"/>
                </a:solidFill>
              </a:rPr>
              <a:t>많은걸</a:t>
            </a:r>
            <a:r>
              <a:rPr lang="ko-KR" altLang="en-US" sz="900" b="1" dirty="0">
                <a:solidFill>
                  <a:srgbClr val="505358"/>
                </a:solidFill>
              </a:rPr>
              <a:t> 알 수 있다</a:t>
            </a:r>
            <a:endParaRPr lang="en-US" altLang="ko-KR" sz="900" b="1" dirty="0">
              <a:solidFill>
                <a:srgbClr val="50535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82B93-0C2A-4AF5-AEF6-52ACAC00473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범행도구 별 범행 건 수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937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09D5D3-91ED-4924-AF1F-499D0FB7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" t="2700" r="-320" b="1454"/>
          <a:stretch/>
        </p:blipFill>
        <p:spPr>
          <a:xfrm>
            <a:off x="1181586" y="385011"/>
            <a:ext cx="9828828" cy="4796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3D73-8D52-4BFA-884D-483F053B656B}"/>
              </a:ext>
            </a:extLst>
          </p:cNvPr>
          <p:cNvSpPr txBox="1"/>
          <p:nvPr/>
        </p:nvSpPr>
        <p:spPr>
          <a:xfrm>
            <a:off x="2872543" y="5593964"/>
            <a:ext cx="6446914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다음은 대한민국의 강도수법 발생건수이다 강도수법 데이터를 가져온 이유는 강도수법에는 어떤 수법이 있고 어떤 종류의 강도가 많이 일어났는지 분석하기 </a:t>
            </a:r>
            <a:r>
              <a:rPr lang="ko-KR" altLang="en-US" sz="900" b="1" dirty="0" err="1">
                <a:solidFill>
                  <a:srgbClr val="505358"/>
                </a:solidFill>
              </a:rPr>
              <a:t>위해서이고</a:t>
            </a:r>
            <a:r>
              <a:rPr lang="ko-KR" altLang="en-US" sz="900" b="1" dirty="0">
                <a:solidFill>
                  <a:srgbClr val="505358"/>
                </a:solidFill>
              </a:rPr>
              <a:t> 일반강도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노상강도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악취 유인 강도 등이 많은 걸 알 수 있다</a:t>
            </a:r>
            <a:endParaRPr lang="en-US" altLang="ko-KR" sz="900" b="1" dirty="0">
              <a:solidFill>
                <a:srgbClr val="50535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BBF6-EF9A-40D8-BDEE-25EA8B852B0B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강도수법 건 수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323500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F2A0D2-B112-4BCD-A3ED-69E37E9CE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" t="2191" b="2052"/>
          <a:stretch/>
        </p:blipFill>
        <p:spPr>
          <a:xfrm>
            <a:off x="1027509" y="352928"/>
            <a:ext cx="10136981" cy="4897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5F9AD-9BF4-4C2D-82EB-7AABBE4A6EDD}"/>
              </a:ext>
            </a:extLst>
          </p:cNvPr>
          <p:cNvSpPr txBox="1"/>
          <p:nvPr/>
        </p:nvSpPr>
        <p:spPr>
          <a:xfrm>
            <a:off x="2872542" y="5522712"/>
            <a:ext cx="6446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다음은 대한민국의 절도수법 발생건수이다 절도수법 데이터를 가져온 이유는 절도수법에는 어떤 수법이 있고 어떤 종류의 절도가 많이 일어났는지 분석하기 </a:t>
            </a:r>
            <a:r>
              <a:rPr lang="ko-KR" altLang="en-US" sz="900" b="1" dirty="0" err="1">
                <a:solidFill>
                  <a:srgbClr val="505358"/>
                </a:solidFill>
              </a:rPr>
              <a:t>위해서이고</a:t>
            </a:r>
            <a:r>
              <a:rPr lang="ko-KR" altLang="en-US" sz="900" b="1" dirty="0">
                <a:solidFill>
                  <a:srgbClr val="505358"/>
                </a:solidFill>
              </a:rPr>
              <a:t> 들치기절도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빈집절도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상점절도 등이 많은 걸 알 수 있다</a:t>
            </a:r>
            <a:endParaRPr lang="en-US" altLang="ko-KR" sz="900" b="1" dirty="0">
              <a:solidFill>
                <a:srgbClr val="50535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8720D-D9D1-4BF8-9C52-A7AA207F3200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절도수법 건 수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973821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1334-15CC-499E-B414-2A62CEE7E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943" r="7489" b="2891"/>
          <a:stretch/>
        </p:blipFill>
        <p:spPr>
          <a:xfrm>
            <a:off x="1684076" y="240632"/>
            <a:ext cx="8823848" cy="5325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8639E-17A2-4463-AADC-4F67E4E13744}"/>
              </a:ext>
            </a:extLst>
          </p:cNvPr>
          <p:cNvSpPr txBox="1"/>
          <p:nvPr/>
        </p:nvSpPr>
        <p:spPr>
          <a:xfrm>
            <a:off x="2872543" y="5567974"/>
            <a:ext cx="64469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다음은 각 분야별 </a:t>
            </a:r>
            <a:r>
              <a:rPr lang="en-US" altLang="ko-KR" sz="900" b="1" dirty="0">
                <a:solidFill>
                  <a:srgbClr val="505358"/>
                </a:solidFill>
              </a:rPr>
              <a:t>1~3</a:t>
            </a:r>
            <a:r>
              <a:rPr lang="ko-KR" altLang="en-US" sz="900" b="1" dirty="0">
                <a:solidFill>
                  <a:srgbClr val="505358"/>
                </a:solidFill>
              </a:rPr>
              <a:t>위 정보를 가져온 데이터 이다</a:t>
            </a:r>
            <a:r>
              <a:rPr lang="en-US" altLang="ko-KR" sz="900" b="1" dirty="0">
                <a:solidFill>
                  <a:srgbClr val="505358"/>
                </a:solidFill>
              </a:rPr>
              <a:t> </a:t>
            </a:r>
            <a:r>
              <a:rPr lang="ko-KR" altLang="en-US" sz="900" b="1" dirty="0">
                <a:solidFill>
                  <a:srgbClr val="505358"/>
                </a:solidFill>
              </a:rPr>
              <a:t>강도의 데이터 경우 발생건수가 많지 않아 비교하기 어렵고</a:t>
            </a:r>
            <a:endParaRPr lang="en-US" altLang="ko-KR" sz="900" b="1" dirty="0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절도의 경우 들치기 절도가 가장 많았지만 점점 감소하는 추세이다</a:t>
            </a:r>
            <a:r>
              <a:rPr lang="en-US" altLang="ko-KR" sz="900" b="1" dirty="0">
                <a:solidFill>
                  <a:srgbClr val="505358"/>
                </a:solidFill>
              </a:rPr>
              <a:t> </a:t>
            </a:r>
            <a:r>
              <a:rPr lang="ko-KR" altLang="en-US" sz="900" b="1" dirty="0">
                <a:solidFill>
                  <a:srgbClr val="505358"/>
                </a:solidFill>
              </a:rPr>
              <a:t>그리고 범행도구의 경우 칼을 제외한 범행도구는</a:t>
            </a:r>
            <a:endParaRPr lang="en-US" altLang="ko-KR" sz="900" b="1" dirty="0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감소하고 있지만 칼을 이용한 범죄는 늘어나고 있다는 걸 알 수 있다</a:t>
            </a:r>
            <a:r>
              <a:rPr lang="en-US" altLang="ko-KR" sz="900" b="1" dirty="0">
                <a:solidFill>
                  <a:srgbClr val="505358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</a:rPr>
              <a:t>하지만</a:t>
            </a:r>
            <a:r>
              <a:rPr lang="en-US" altLang="ko-KR" sz="900" b="1" dirty="0">
                <a:solidFill>
                  <a:srgbClr val="FF0000"/>
                </a:solidFill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</a:rPr>
              <a:t>범행수법에 따른 범행도구 상관분석은 어떠한 범죄를 저질렀을 때 어떤 도구를 사용했다는 데이터가 없어서 상관 분석은 힘들다고 판단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083B3-DAA2-4FD9-802F-7C9DFC2C2D0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범행도구와 수법의 상관관계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153950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범행동기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이규복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2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2018</a:t>
            </a:r>
            <a:r>
              <a:rPr lang="ko-KR" altLang="en-US" dirty="0"/>
              <a:t>년 부터 </a:t>
            </a:r>
            <a:r>
              <a:rPr lang="en-US" altLang="ko-KR" dirty="0"/>
              <a:t>2022</a:t>
            </a:r>
            <a:r>
              <a:rPr lang="ko-KR" altLang="en-US" dirty="0"/>
              <a:t>년까지의</a:t>
            </a:r>
            <a:r>
              <a:rPr lang="en-US" altLang="ko-KR" dirty="0"/>
              <a:t> </a:t>
            </a:r>
            <a:r>
              <a:rPr lang="ko-KR" altLang="en-US" dirty="0"/>
              <a:t>범행데이터 중 강력범죄</a:t>
            </a:r>
            <a:r>
              <a:rPr lang="en-US" altLang="ko-KR" dirty="0"/>
              <a:t>, </a:t>
            </a:r>
            <a:r>
              <a:rPr lang="ko-KR" altLang="en-US" dirty="0"/>
              <a:t>지능범죄와 그 중 사기범죄</a:t>
            </a:r>
            <a:r>
              <a:rPr lang="en-US" altLang="ko-KR" dirty="0"/>
              <a:t>, </a:t>
            </a:r>
            <a:r>
              <a:rPr lang="ko-KR" altLang="en-US" dirty="0"/>
              <a:t>마약범죄에 대한 데이터이다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algn="r">
              <a:buNone/>
            </a:pP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2424E-A3A3-4DEE-9125-29115FE0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8" y="3633788"/>
            <a:ext cx="3448050" cy="2543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363117-8914-4CD7-BA2D-133F678B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69" y="3633788"/>
            <a:ext cx="28289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4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1BF6CA-2F68-40E1-8632-DA6F0DDB495D}"/>
              </a:ext>
            </a:extLst>
          </p:cNvPr>
          <p:cNvGraphicFramePr>
            <a:graphicFrameLocks noGrp="1"/>
          </p:cNvGraphicFramePr>
          <p:nvPr/>
        </p:nvGraphicFramePr>
        <p:xfrm>
          <a:off x="335041" y="552076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살인기수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FC5C1A6-E1B6-4D9C-9937-2BDB778B42E3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AED6-15DF-48D9-8933-FC5198CAA7BE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7E03C-F48B-4397-A3F4-C71A7361C23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</a:t>
            </a:r>
          </a:p>
        </p:txBody>
      </p:sp>
    </p:spTree>
    <p:extLst>
      <p:ext uri="{BB962C8B-B14F-4D97-AF65-F5344CB8AC3E}">
        <p14:creationId xmlns:p14="http://schemas.microsoft.com/office/powerpoint/2010/main" val="196240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854217"/>
            <a:ext cx="5757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Software Requirements Specification</a:t>
            </a:r>
            <a:endParaRPr lang="ko-KR" altLang="en-US" sz="5400" b="1" dirty="0">
              <a:blipFill>
                <a:blip r:embed="rId2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5400" b="1" dirty="0">
              <a:blipFill>
                <a:blip r:embed="rId3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08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목록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100" b="1" dirty="0">
                <a:solidFill>
                  <a:srgbClr val="113947"/>
                </a:solidFill>
                <a:latin typeface="+mj-ea"/>
                <a:ea typeface="+mj-ea"/>
              </a:rPr>
              <a:t>흐름도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</a:rPr>
              <a:t>기능정의 목록</a:t>
            </a:r>
            <a:endParaRPr lang="ko-KR" altLang="en-US" sz="12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A8E9A-763C-4DE6-98F8-29770F31B123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EB55D4-06FA-45F7-8B78-51F9F6FB335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CD6EE7-1276-4354-A6B9-7AF5F862CE35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018255-BA3E-46FA-941D-3D348B328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3C32F6-F9A6-49DA-81F5-139CEA48EFC8}"/>
              </a:ext>
            </a:extLst>
          </p:cNvPr>
          <p:cNvSpPr txBox="1"/>
          <p:nvPr/>
        </p:nvSpPr>
        <p:spPr>
          <a:xfrm>
            <a:off x="550013" y="4653136"/>
            <a:ext cx="1728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AFEAB-1162-4819-BA0D-9AF23B7079F1}"/>
              </a:ext>
            </a:extLst>
          </p:cNvPr>
          <p:cNvSpPr txBox="1"/>
          <p:nvPr/>
        </p:nvSpPr>
        <p:spPr>
          <a:xfrm>
            <a:off x="4010423" y="4456329"/>
            <a:ext cx="17281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578AB-01EB-4085-9E16-E0A63CC8A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B61329-F02F-4B77-96FD-E9646C29B3EE}"/>
              </a:ext>
            </a:extLst>
          </p:cNvPr>
          <p:cNvSpPr/>
          <p:nvPr/>
        </p:nvSpPr>
        <p:spPr>
          <a:xfrm>
            <a:off x="2591422" y="4710916"/>
            <a:ext cx="1102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Flow Chart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6D8663-A395-4B97-B4D4-8F80B21504FF}"/>
              </a:ext>
            </a:extLst>
          </p:cNvPr>
          <p:cNvSpPr txBox="1"/>
          <p:nvPr/>
        </p:nvSpPr>
        <p:spPr>
          <a:xfrm>
            <a:off x="2278206" y="5107250"/>
            <a:ext cx="172923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흐름도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ECC7F7-8E76-4AA2-80B2-AA9D60A59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74" y="4109911"/>
            <a:ext cx="426977" cy="426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1DF40-FB08-4CD9-B00C-98820FABD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39" y="356329"/>
            <a:ext cx="5226673" cy="59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1A1E0D-E512-4667-9349-C8E85AAF6651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46813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B1D1D31-A18E-4227-9309-1F96C050540C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32661-D2BB-4F20-A8E3-6DB5AD13F9D0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183B4-CECA-4DD5-AADF-CB2353AD1BC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</a:t>
            </a:r>
          </a:p>
        </p:txBody>
      </p:sp>
    </p:spTree>
    <p:extLst>
      <p:ext uri="{BB962C8B-B14F-4D97-AF65-F5344CB8AC3E}">
        <p14:creationId xmlns:p14="http://schemas.microsoft.com/office/powerpoint/2010/main" val="2494161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7C823A-9CD6-4CD3-BB2D-ED70C1AEBC7A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5FE177E-B694-4D8C-831C-7CE9B009B602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72CD6-6273-4053-946C-2A155E016B82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4AA54-F344-431B-A1FD-39D3B13CAF7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</a:t>
            </a:r>
          </a:p>
        </p:txBody>
      </p:sp>
    </p:spTree>
    <p:extLst>
      <p:ext uri="{BB962C8B-B14F-4D97-AF65-F5344CB8AC3E}">
        <p14:creationId xmlns:p14="http://schemas.microsoft.com/office/powerpoint/2010/main" val="1634569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43238-9907-4915-95FB-D88151C6B7A0}"/>
              </a:ext>
            </a:extLst>
          </p:cNvPr>
          <p:cNvSpPr txBox="1"/>
          <p:nvPr/>
        </p:nvSpPr>
        <p:spPr>
          <a:xfrm>
            <a:off x="67056" y="250177"/>
            <a:ext cx="12454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500" dirty="0"/>
          </a:p>
          <a:p>
            <a:pPr>
              <a:lnSpc>
                <a:spcPct val="200000"/>
              </a:lnSpc>
            </a:pP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en-US" altLang="ko-KR" sz="1450" dirty="0"/>
              <a:t>1. </a:t>
            </a:r>
            <a:r>
              <a:rPr lang="ko-KR" altLang="en-US" sz="1450" dirty="0"/>
              <a:t>가중처벌 회피</a:t>
            </a:r>
            <a:r>
              <a:rPr lang="en-US" altLang="ko-KR" sz="1450" dirty="0"/>
              <a:t>(</a:t>
            </a:r>
            <a:r>
              <a:rPr lang="ko-KR" altLang="en-US" sz="1450" dirty="0"/>
              <a:t>각 범죄의 </a:t>
            </a:r>
            <a:r>
              <a:rPr lang="ko-KR" altLang="en-US" sz="1450" dirty="0" err="1"/>
              <a:t>양형기준</a:t>
            </a:r>
            <a:r>
              <a:rPr lang="en-US" altLang="ko-KR" sz="1450" dirty="0"/>
              <a:t>, </a:t>
            </a:r>
            <a:r>
              <a:rPr lang="ko-KR" altLang="en-US" sz="1450" dirty="0"/>
              <a:t>양형 </a:t>
            </a:r>
            <a:r>
              <a:rPr lang="en-US" altLang="ko-KR" sz="1450" dirty="0"/>
              <a:t>- </a:t>
            </a:r>
            <a:r>
              <a:rPr lang="ko-KR" altLang="en-US" sz="1450" dirty="0"/>
              <a:t>죄에 해당하는 형벌의 정도를 정하는 일</a:t>
            </a:r>
            <a:r>
              <a:rPr lang="en-US" altLang="ko-KR" sz="145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50" dirty="0"/>
              <a:t>-   </a:t>
            </a:r>
            <a:r>
              <a:rPr lang="ko-KR" altLang="en-US" sz="1450" dirty="0"/>
              <a:t>살인</a:t>
            </a:r>
            <a:r>
              <a:rPr lang="en-US" altLang="ko-KR" sz="1450" dirty="0"/>
              <a:t>(</a:t>
            </a:r>
            <a:r>
              <a:rPr lang="ko-KR" altLang="en-US" sz="1450" dirty="0"/>
              <a:t>기수 및 미수</a:t>
            </a:r>
            <a:r>
              <a:rPr lang="en-US" altLang="ko-KR" sz="1450" dirty="0"/>
              <a:t>), </a:t>
            </a:r>
            <a:r>
              <a:rPr lang="ko-KR" altLang="en-US" sz="1450" dirty="0"/>
              <a:t>강도</a:t>
            </a:r>
            <a:r>
              <a:rPr lang="en-US" altLang="ko-KR" sz="1450" dirty="0"/>
              <a:t>, </a:t>
            </a:r>
            <a:r>
              <a:rPr lang="ko-KR" altLang="en-US" sz="1450" dirty="0"/>
              <a:t>성범죄</a:t>
            </a:r>
            <a:r>
              <a:rPr lang="en-US" altLang="ko-KR" sz="1450" dirty="0"/>
              <a:t>(</a:t>
            </a:r>
            <a:r>
              <a:rPr lang="ko-KR" altLang="en-US" sz="1450" dirty="0"/>
              <a:t>강간</a:t>
            </a:r>
            <a:r>
              <a:rPr lang="en-US" altLang="ko-KR" sz="1450" dirty="0"/>
              <a:t>, </a:t>
            </a:r>
            <a:r>
              <a:rPr lang="ko-KR" altLang="en-US" sz="1450" dirty="0"/>
              <a:t>유사강간</a:t>
            </a:r>
            <a:r>
              <a:rPr lang="en-US" altLang="ko-KR" sz="1450" dirty="0"/>
              <a:t>, </a:t>
            </a:r>
            <a:r>
              <a:rPr lang="ko-KR" altLang="en-US" sz="1450" dirty="0"/>
              <a:t>강제추행</a:t>
            </a:r>
            <a:r>
              <a:rPr lang="en-US" altLang="ko-KR" sz="1450" dirty="0"/>
              <a:t>), </a:t>
            </a:r>
            <a:r>
              <a:rPr lang="ko-KR" altLang="en-US" sz="1450" dirty="0"/>
              <a:t>방화</a:t>
            </a:r>
            <a:r>
              <a:rPr lang="en-US" altLang="ko-KR" sz="1450" dirty="0"/>
              <a:t>, </a:t>
            </a:r>
            <a:r>
              <a:rPr lang="ko-KR" altLang="en-US" sz="1450" dirty="0"/>
              <a:t>사기 항목에서 계획적 범행의 경우 가중처벌의 요소로 </a:t>
            </a:r>
            <a:r>
              <a:rPr lang="ko-KR" altLang="en-US" sz="1450" dirty="0" err="1"/>
              <a:t>명시되있음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실제로 우발적 범죄에 대해서 검색해보면 감형의 요소로 채택되는 경우가 허다하며 간단한 </a:t>
            </a:r>
            <a:r>
              <a:rPr lang="ko-KR" altLang="en-US" sz="1450" dirty="0" err="1"/>
              <a:t>웹서핑으로도</a:t>
            </a:r>
            <a:r>
              <a:rPr lang="ko-KR" altLang="en-US" sz="1450" dirty="0"/>
              <a:t> 관련 자료 확보가능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위의 예시로 몇몇 범죄에 대해서 범행 전 감형 요소에 대해서 찾아본 기록이 있는 경우가 있음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우발적임</a:t>
            </a:r>
            <a:r>
              <a:rPr lang="en-US" altLang="ko-KR" sz="1450" dirty="0"/>
              <a:t>(</a:t>
            </a:r>
            <a:r>
              <a:rPr lang="ko-KR" altLang="en-US" sz="1450" dirty="0"/>
              <a:t>어떤 일이 예기하지 않게 우연히 일어나는 것</a:t>
            </a:r>
            <a:r>
              <a:rPr lang="en-US" altLang="ko-KR" sz="1450" dirty="0"/>
              <a:t>)</a:t>
            </a:r>
            <a:r>
              <a:rPr lang="ko-KR" altLang="en-US" sz="1450" dirty="0"/>
              <a:t>이 받아들여진다면 가중처벌요소의 여러 항목에서 벗어날 수 있는 이해관계에 있음</a:t>
            </a:r>
            <a:r>
              <a:rPr lang="en-US" altLang="ko-KR" sz="145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50" dirty="0"/>
              <a:t>ex)</a:t>
            </a:r>
            <a:r>
              <a:rPr lang="ko-KR" altLang="en-US" sz="1450" dirty="0"/>
              <a:t>피해자에게 먼저 위협하는 등의 귀책사유가 있다</a:t>
            </a:r>
            <a:r>
              <a:rPr lang="en-US" altLang="ko-KR" sz="1450" dirty="0"/>
              <a:t>, </a:t>
            </a:r>
            <a:r>
              <a:rPr lang="ko-KR" altLang="en-US" sz="1450" dirty="0"/>
              <a:t>미필적 살인의 고의</a:t>
            </a:r>
            <a:r>
              <a:rPr lang="en-US" altLang="ko-KR" sz="1450" dirty="0"/>
              <a:t>, </a:t>
            </a:r>
            <a:r>
              <a:rPr lang="ko-KR" altLang="en-US" sz="1450" dirty="0"/>
              <a:t>진지한 반성</a:t>
            </a:r>
            <a:r>
              <a:rPr lang="en-US" altLang="ko-KR" sz="1450" dirty="0"/>
              <a:t>(</a:t>
            </a:r>
            <a:r>
              <a:rPr lang="ko-KR" altLang="en-US" sz="1450" dirty="0"/>
              <a:t>과 그로 인한 </a:t>
            </a:r>
            <a:r>
              <a:rPr lang="ko-KR" altLang="en-US" sz="1450" dirty="0" err="1"/>
              <a:t>처벌불원</a:t>
            </a:r>
            <a:r>
              <a:rPr lang="en-US" altLang="ko-KR" sz="1450" dirty="0"/>
              <a:t>), </a:t>
            </a:r>
            <a:r>
              <a:rPr lang="ko-KR" altLang="en-US" sz="1450" dirty="0"/>
              <a:t>심신미약 등</a:t>
            </a:r>
            <a:r>
              <a:rPr lang="en-US" altLang="ko-KR" sz="1450" dirty="0"/>
              <a:t>..</a:t>
            </a:r>
            <a:endParaRPr lang="ko-KR" altLang="en-US" sz="1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FB9CE-7EBF-46BC-8DF7-2A1EC7C2A1E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 분석</a:t>
            </a:r>
          </a:p>
        </p:txBody>
      </p:sp>
    </p:spTree>
    <p:extLst>
      <p:ext uri="{BB962C8B-B14F-4D97-AF65-F5344CB8AC3E}">
        <p14:creationId xmlns:p14="http://schemas.microsoft.com/office/powerpoint/2010/main" val="1438733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9892FE-9677-41FA-B8B6-C0DEAFFC2188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ABA380-0D51-4E8C-BC9B-91F67817572A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E377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AFFC9-ABCB-4BB8-B557-9FF8F93AB44F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부주의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9A12B-D50C-4E5C-B1C3-96FC7856189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부주의</a:t>
            </a:r>
          </a:p>
        </p:txBody>
      </p:sp>
    </p:spTree>
    <p:extLst>
      <p:ext uri="{BB962C8B-B14F-4D97-AF65-F5344CB8AC3E}">
        <p14:creationId xmlns:p14="http://schemas.microsoft.com/office/powerpoint/2010/main" val="2830539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0B56-9F55-42B2-B178-F99B9CFE8489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7393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C7D9813-1DC0-465B-BFD2-1E38FA5D57E7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E377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7223-37D6-4D09-A5CC-5DD3E75FD230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부주의</a:t>
            </a: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34CB1911-FAD9-4399-B5C2-6927D7F12BB7}"/>
              </a:ext>
            </a:extLst>
          </p:cNvPr>
          <p:cNvSpPr/>
          <p:nvPr/>
        </p:nvSpPr>
        <p:spPr>
          <a:xfrm rot="19410177">
            <a:off x="2560904" y="803547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01B2D-7FF7-4850-9283-4083EBAF0EA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부주의</a:t>
            </a:r>
          </a:p>
        </p:txBody>
      </p:sp>
    </p:spTree>
    <p:extLst>
      <p:ext uri="{BB962C8B-B14F-4D97-AF65-F5344CB8AC3E}">
        <p14:creationId xmlns:p14="http://schemas.microsoft.com/office/powerpoint/2010/main" val="2163075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ADD04-DE88-4BCF-810C-7F7CFF56216A}"/>
              </a:ext>
            </a:extLst>
          </p:cNvPr>
          <p:cNvSpPr txBox="1"/>
          <p:nvPr/>
        </p:nvSpPr>
        <p:spPr>
          <a:xfrm>
            <a:off x="73153" y="244963"/>
            <a:ext cx="12343196" cy="506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형법 제 </a:t>
            </a:r>
            <a:r>
              <a:rPr lang="en-US" altLang="ko-KR" sz="1450" dirty="0"/>
              <a:t>14</a:t>
            </a:r>
            <a:r>
              <a:rPr lang="ko-KR" altLang="en-US" sz="1450" dirty="0"/>
              <a:t>조 과실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정상적으로 기울여야할 주의</a:t>
            </a:r>
            <a:r>
              <a:rPr lang="en-US" altLang="ko-KR" sz="1450" dirty="0"/>
              <a:t>(</a:t>
            </a:r>
            <a:r>
              <a:rPr lang="ko-KR" altLang="en-US" sz="1450" dirty="0"/>
              <a:t>주의</a:t>
            </a:r>
            <a:r>
              <a:rPr lang="en-US" altLang="ko-KR" sz="1450" dirty="0"/>
              <a:t>)</a:t>
            </a:r>
            <a:r>
              <a:rPr lang="ko-KR" altLang="en-US" sz="1450" dirty="0"/>
              <a:t>를 게을리하여 죄의 성립요소인 </a:t>
            </a:r>
            <a:r>
              <a:rPr lang="en-US" altLang="ko-KR" sz="1450" dirty="0"/>
              <a:t>'</a:t>
            </a:r>
            <a:r>
              <a:rPr lang="ko-KR" altLang="en-US" sz="1450" dirty="0"/>
              <a:t>사실을 인식하지 못한 행위</a:t>
            </a:r>
            <a:r>
              <a:rPr lang="en-US" altLang="ko-KR" sz="1450" dirty="0"/>
              <a:t>'</a:t>
            </a:r>
            <a:r>
              <a:rPr lang="ko-KR" altLang="en-US" sz="1450" dirty="0"/>
              <a:t>는 법률에 </a:t>
            </a:r>
            <a:r>
              <a:rPr lang="en-US" altLang="ko-KR" sz="1450" dirty="0"/>
              <a:t>'</a:t>
            </a:r>
            <a:r>
              <a:rPr lang="ko-KR" altLang="en-US" sz="1450" dirty="0"/>
              <a:t>특별한 규정</a:t>
            </a:r>
            <a:r>
              <a:rPr lang="en-US" altLang="ko-KR" sz="1450" dirty="0"/>
              <a:t>'</a:t>
            </a:r>
            <a:r>
              <a:rPr lang="ko-KR" altLang="en-US" sz="1450" dirty="0"/>
              <a:t>이 있는 경우에만 처벌한다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사기의 경우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어떤 행위가 사기가 되는 지 몰랐을 확률이 매우 높다</a:t>
            </a:r>
            <a:r>
              <a:rPr lang="en-US" altLang="ko-KR" sz="1450" dirty="0"/>
              <a:t>(</a:t>
            </a:r>
            <a:r>
              <a:rPr lang="ko-KR" altLang="en-US" sz="1450" dirty="0"/>
              <a:t>특히 일반인 </a:t>
            </a:r>
            <a:r>
              <a:rPr lang="en-US" altLang="ko-KR" sz="1450" dirty="0"/>
              <a:t>2019</a:t>
            </a:r>
            <a:r>
              <a:rPr lang="ko-KR" altLang="en-US" sz="1450" dirty="0"/>
              <a:t>년</a:t>
            </a:r>
            <a:r>
              <a:rPr lang="en-US" altLang="ko-KR" sz="1450" dirty="0"/>
              <a:t>). </a:t>
            </a:r>
            <a:r>
              <a:rPr lang="ko-KR" altLang="en-US" sz="1450" dirty="0"/>
              <a:t>다만 미필적 고의로 인한 기망행위인 경우 </a:t>
            </a:r>
            <a:r>
              <a:rPr lang="ko-KR" altLang="en-US" sz="1450" dirty="0" err="1"/>
              <a:t>감경의</a:t>
            </a:r>
            <a:r>
              <a:rPr lang="ko-KR" altLang="en-US" sz="1450" dirty="0"/>
              <a:t> 사유가 된다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50" dirty="0"/>
              <a:t>-&gt; </a:t>
            </a:r>
            <a:r>
              <a:rPr lang="ko-KR" altLang="en-US" sz="1450" dirty="0"/>
              <a:t>범행동기가 허위일 가능성도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마약의 경우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부주의의 비율이 생각보다 높다</a:t>
            </a:r>
            <a:r>
              <a:rPr lang="en-US" altLang="ko-KR" sz="1450" dirty="0"/>
              <a:t>. </a:t>
            </a:r>
            <a:r>
              <a:rPr lang="ko-KR" altLang="en-US" sz="1450" dirty="0"/>
              <a:t>모르고 복용하는 경우</a:t>
            </a:r>
            <a:r>
              <a:rPr lang="en-US" altLang="ko-KR" sz="1450" dirty="0"/>
              <a:t>, </a:t>
            </a:r>
            <a:r>
              <a:rPr lang="ko-KR" altLang="en-US" sz="1450" dirty="0"/>
              <a:t>속이고 </a:t>
            </a:r>
            <a:r>
              <a:rPr lang="ko-KR" altLang="en-US" sz="1450" dirty="0" err="1"/>
              <a:t>복용시키는</a:t>
            </a:r>
            <a:r>
              <a:rPr lang="ko-KR" altLang="en-US" sz="1450" dirty="0"/>
              <a:t> 경우가 많은 것으로 추정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대표적으로 </a:t>
            </a:r>
            <a:r>
              <a:rPr lang="en-US" altLang="ko-KR" sz="1450" dirty="0"/>
              <a:t>GHB</a:t>
            </a:r>
            <a:r>
              <a:rPr lang="ko-KR" altLang="en-US" sz="1450" dirty="0"/>
              <a:t>가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사족으로 미성년자의 주 범행동기이자</a:t>
            </a:r>
            <a:r>
              <a:rPr lang="en-US" altLang="ko-KR" sz="1450" dirty="0"/>
              <a:t>, </a:t>
            </a:r>
            <a:r>
              <a:rPr lang="ko-KR" altLang="en-US" sz="1450" dirty="0" err="1"/>
              <a:t>일반인들에서도</a:t>
            </a:r>
            <a:r>
              <a:rPr lang="ko-KR" altLang="en-US" sz="1450" dirty="0"/>
              <a:t> 점점 증가하는 비율인 호기심의 경우 감경사유가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마약사범 감경사유</a:t>
            </a:r>
          </a:p>
          <a:p>
            <a:pPr>
              <a:lnSpc>
                <a:spcPct val="150000"/>
              </a:lnSpc>
            </a:pPr>
            <a:r>
              <a:rPr lang="en-US" altLang="ko-KR" sz="1450" dirty="0"/>
              <a:t>- </a:t>
            </a:r>
            <a:r>
              <a:rPr lang="ko-KR" altLang="en-US" sz="1450" dirty="0"/>
              <a:t>호기심에 의한 일회성 행위인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A4E5-4998-4CB8-968D-0850B437998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부주의 분석</a:t>
            </a:r>
          </a:p>
        </p:txBody>
      </p:sp>
    </p:spTree>
    <p:extLst>
      <p:ext uri="{BB962C8B-B14F-4D97-AF65-F5344CB8AC3E}">
        <p14:creationId xmlns:p14="http://schemas.microsoft.com/office/powerpoint/2010/main" val="2516293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0B56-9F55-42B2-B178-F99B9CFE8489}"/>
              </a:ext>
            </a:extLst>
          </p:cNvPr>
          <p:cNvGraphicFramePr>
            <a:graphicFrameLocks noGrp="1"/>
          </p:cNvGraphicFramePr>
          <p:nvPr/>
        </p:nvGraphicFramePr>
        <p:xfrm>
          <a:off x="335614" y="557393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AC5038D-6429-43A9-8783-AFD2BD170CF6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57148-0560-46C1-B671-A85363F1FA30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2BFC89-E73D-4597-8CFB-3A21108ED573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7AFF2-481D-41AE-9432-81E51CBAAB6B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3AE4E-3446-4062-AD1A-EE6F28C089E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1958157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3BF0C-02E7-4A09-BF14-2EF8EAAD553C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46805"/>
          <a:ext cx="11523391" cy="538148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43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4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499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EA59551-939E-4A05-9162-05CAB987DD0B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08968-7FE6-43E2-9914-D8CC468AB8D2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A82FCC-CAF1-4A8B-80B2-98F429EB14C0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780DA-6353-471A-919F-9E52A65465E4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CDB68-71CD-4D04-8643-C84AEC4232D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1723416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38ABB9-684C-4CCA-AAD6-3E86D3DCE4FF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46810"/>
          <a:ext cx="11523391" cy="5387282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45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557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DC68AB5-A91E-4903-9B25-E92C791572E4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7F294-9DFE-486A-B7CF-DF740FF55109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EAC89-9625-49BB-BB98-59E210729080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550E-B71E-438A-9227-AF4B30D80D93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7DBA3-BD95-4489-8DE2-98D57F98E68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2983327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52407D-518E-4AEB-B8A9-FA2900791E4B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46808"/>
          <a:ext cx="11523391" cy="5395099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059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유사강간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0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635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5CF39A-2DF7-4AFA-9750-9F1F780FFC1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3F013-AA5C-4BED-9164-AE64C5856107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6BBE28-2AAC-4FAD-9501-EF154AE0C923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CFB88-F571-42DA-84CC-1177F4B1B441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A2519-F339-428E-959F-E8659B708A6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264497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BD38A4-40BC-438E-A778-47DE0284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900" y="644344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32413A-4E73-4007-AB73-129F57938CA6}"/>
              </a:ext>
            </a:extLst>
          </p:cNvPr>
          <p:cNvSpPr/>
          <p:nvPr/>
        </p:nvSpPr>
        <p:spPr>
          <a:xfrm>
            <a:off x="146954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338A81-DFEE-4261-B0DD-4030F3F20B45}"/>
              </a:ext>
            </a:extLst>
          </p:cNvPr>
          <p:cNvSpPr txBox="1"/>
          <p:nvPr/>
        </p:nvSpPr>
        <p:spPr>
          <a:xfrm>
            <a:off x="1699498" y="1562675"/>
            <a:ext cx="29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데이터 처리 및 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C5F61-05C4-4B02-8783-9CECCAA89B0F}"/>
              </a:ext>
            </a:extLst>
          </p:cNvPr>
          <p:cNvSpPr txBox="1"/>
          <p:nvPr/>
        </p:nvSpPr>
        <p:spPr>
          <a:xfrm>
            <a:off x="2201216" y="3369639"/>
            <a:ext cx="195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1CC9E8-9480-4A87-82B2-600CC8C85740}"/>
              </a:ext>
            </a:extLst>
          </p:cNvPr>
          <p:cNvSpPr/>
          <p:nvPr/>
        </p:nvSpPr>
        <p:spPr>
          <a:xfrm>
            <a:off x="700283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D23376B-2A67-4A52-B4AD-61A3B8B0AAB5}"/>
              </a:ext>
            </a:extLst>
          </p:cNvPr>
          <p:cNvSpPr txBox="1"/>
          <p:nvPr/>
        </p:nvSpPr>
        <p:spPr>
          <a:xfrm>
            <a:off x="8000787" y="1562675"/>
            <a:ext cx="152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68D71-085B-4F5E-BBE5-4F3FA86E4EE0}"/>
              </a:ext>
            </a:extLst>
          </p:cNvPr>
          <p:cNvSpPr txBox="1"/>
          <p:nvPr/>
        </p:nvSpPr>
        <p:spPr>
          <a:xfrm>
            <a:off x="7551128" y="2579679"/>
            <a:ext cx="242548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수집한 데이터의 분석</a:t>
            </a: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그래프를 통한 시각화</a:t>
            </a:r>
          </a:p>
        </p:txBody>
      </p:sp>
    </p:spTree>
    <p:extLst>
      <p:ext uri="{BB962C8B-B14F-4D97-AF65-F5344CB8AC3E}">
        <p14:creationId xmlns:p14="http://schemas.microsoft.com/office/powerpoint/2010/main" val="3545521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346C1F-ADA1-47BC-B634-897B66526664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2822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강제추행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50DA73B-2A68-4160-A5B5-718F072E9F11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6A1C3-21B1-4727-8C3D-F4D2C2A0C4C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8A4BEB-86AB-4A31-A968-18DA36E45626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74D31-FA06-47E5-B83D-AB062E1C39B3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D5A8C-9E19-4F83-A493-7B0C7430585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2063224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EA8913-63E1-41D3-87C5-3D2D04C51387}"/>
              </a:ext>
            </a:extLst>
          </p:cNvPr>
          <p:cNvSpPr txBox="1"/>
          <p:nvPr/>
        </p:nvSpPr>
        <p:spPr>
          <a:xfrm>
            <a:off x="198520" y="739942"/>
            <a:ext cx="12328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호기심</a:t>
            </a:r>
            <a:r>
              <a:rPr lang="en-US" altLang="ko-KR" sz="1400" dirty="0"/>
              <a:t>: </a:t>
            </a:r>
            <a:r>
              <a:rPr lang="ko-KR" altLang="en-US" sz="1400" dirty="0"/>
              <a:t>새롭고 신기한 것을 좋아하거나 모르는 것을 알고 싶어 하는 마음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고의</a:t>
            </a:r>
            <a:r>
              <a:rPr lang="en-US" altLang="ko-KR" sz="1400" dirty="0"/>
              <a:t>: </a:t>
            </a:r>
            <a:r>
              <a:rPr lang="ko-KR" altLang="en-US" sz="1400" dirty="0"/>
              <a:t>형법에서 타인의 권리를 침해하는 줄 알면서도 </a:t>
            </a:r>
            <a:r>
              <a:rPr lang="en-US" altLang="ko-KR" sz="1400" dirty="0"/>
              <a:t>'</a:t>
            </a:r>
            <a:r>
              <a:rPr lang="ko-KR" altLang="en-US" sz="1400" dirty="0"/>
              <a:t>일부러</a:t>
            </a:r>
            <a:r>
              <a:rPr lang="en-US" altLang="ko-KR" sz="1400" dirty="0"/>
              <a:t>' </a:t>
            </a:r>
            <a:r>
              <a:rPr lang="ko-KR" altLang="en-US" sz="1400" dirty="0"/>
              <a:t>하는 생각이나 태도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2022</a:t>
            </a:r>
            <a:r>
              <a:rPr lang="ko-KR" altLang="en-US" sz="1400" dirty="0"/>
              <a:t>년 일반인 집단을 제외하면 호기심에 의한 살인기수 및 미수는 집계되지 않았다</a:t>
            </a:r>
            <a:r>
              <a:rPr lang="en-US" altLang="ko-KR" sz="1400" dirty="0"/>
              <a:t>(</a:t>
            </a:r>
            <a:r>
              <a:rPr lang="ko-KR" altLang="en-US" sz="1400" dirty="0"/>
              <a:t>심지어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년에도 각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건씩</a:t>
            </a:r>
            <a:r>
              <a:rPr lang="ko-KR" altLang="en-US" sz="1400" dirty="0"/>
              <a:t> 이다</a:t>
            </a:r>
            <a:r>
              <a:rPr lang="en-US" altLang="ko-KR" sz="1400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그에 반해 살인기수 및 미수를 제외한 모든 범행에서 호기심이 관찰된다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특히 성범죄의 영역에서</a:t>
            </a:r>
            <a:r>
              <a:rPr lang="en-US" altLang="ko-KR" sz="1400" dirty="0"/>
              <a:t>, </a:t>
            </a:r>
            <a:r>
              <a:rPr lang="ko-KR" altLang="en-US" sz="1400" dirty="0"/>
              <a:t>호기심은 일반인에서도 일정한 비율을 차지하며</a:t>
            </a:r>
            <a:r>
              <a:rPr lang="en-US" altLang="ko-KR" sz="1400" dirty="0"/>
              <a:t>, </a:t>
            </a:r>
            <a:r>
              <a:rPr lang="ko-KR" altLang="en-US" sz="1400" dirty="0"/>
              <a:t>미성년자에서는 상당한 비율을 차지한다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가중처벌 회피의 목적에서 두 범행동기를 봤을 때</a:t>
            </a:r>
            <a:r>
              <a:rPr lang="en-US" altLang="ko-KR" sz="1400" dirty="0"/>
              <a:t>, </a:t>
            </a:r>
            <a:r>
              <a:rPr lang="ko-KR" altLang="en-US" sz="1400" dirty="0"/>
              <a:t>교집합은 </a:t>
            </a:r>
            <a:r>
              <a:rPr lang="en-US" altLang="ko-KR" sz="1400" dirty="0"/>
              <a:t>"</a:t>
            </a:r>
            <a:r>
              <a:rPr lang="ko-KR" altLang="en-US" sz="1400" dirty="0"/>
              <a:t>고의가 충분한가</a:t>
            </a:r>
            <a:r>
              <a:rPr lang="en-US" altLang="ko-KR" sz="1400" dirty="0"/>
              <a:t>?" </a:t>
            </a:r>
            <a:r>
              <a:rPr lang="ko-KR" altLang="en-US" sz="1400" dirty="0"/>
              <a:t>로 해석이 되며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"</a:t>
            </a:r>
            <a:r>
              <a:rPr lang="ko-KR" altLang="en-US" sz="1400" dirty="0"/>
              <a:t>그럴 의도는 없었다</a:t>
            </a:r>
            <a:r>
              <a:rPr lang="en-US" altLang="ko-KR" sz="1400" dirty="0"/>
              <a:t>(=</a:t>
            </a:r>
            <a:r>
              <a:rPr lang="ko-KR" altLang="en-US" sz="1400" dirty="0"/>
              <a:t>고의는 없었다</a:t>
            </a:r>
            <a:r>
              <a:rPr lang="en-US" altLang="ko-KR" sz="1400" dirty="0"/>
              <a:t>).” </a:t>
            </a:r>
            <a:r>
              <a:rPr lang="ko-KR" altLang="en-US" sz="1400" dirty="0"/>
              <a:t>를 주장할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방화에서</a:t>
            </a:r>
            <a:r>
              <a:rPr lang="en-US" altLang="ko-KR" sz="1400" dirty="0"/>
              <a:t>, </a:t>
            </a:r>
            <a:r>
              <a:rPr lang="ko-KR" altLang="en-US" sz="1400" dirty="0"/>
              <a:t>방화로 인한 살인</a:t>
            </a:r>
            <a:r>
              <a:rPr lang="en-US" altLang="ko-KR" sz="1400" dirty="0"/>
              <a:t>(</a:t>
            </a:r>
            <a:r>
              <a:rPr lang="ko-KR" altLang="en-US" sz="1400" dirty="0"/>
              <a:t>방화치사</a:t>
            </a:r>
            <a:r>
              <a:rPr lang="en-US" altLang="ko-KR" sz="1400" dirty="0"/>
              <a:t>)</a:t>
            </a:r>
            <a:r>
              <a:rPr lang="ko-KR" altLang="en-US" sz="1400" dirty="0"/>
              <a:t>이 발생한 경우 고의성 입증 여부에 따라 최소 </a:t>
            </a:r>
            <a:r>
              <a:rPr lang="en-US" altLang="ko-KR" sz="1400" dirty="0"/>
              <a:t>5</a:t>
            </a:r>
            <a:r>
              <a:rPr lang="ko-KR" altLang="en-US" sz="1400" dirty="0"/>
              <a:t>년의 양형 차이가 있으며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고의가 입증되면 무기징역까지 구형할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4F8AE0-C7E8-42F2-88FA-48296539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41" y="4597453"/>
            <a:ext cx="5554375" cy="170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77621-3D5B-44D0-A4B2-099FCEE4B1EE}"/>
              </a:ext>
            </a:extLst>
          </p:cNvPr>
          <p:cNvSpPr txBox="1"/>
          <p:nvPr/>
        </p:nvSpPr>
        <p:spPr>
          <a:xfrm>
            <a:off x="5511113" y="6339015"/>
            <a:ext cx="63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</a:t>
            </a:r>
            <a:r>
              <a:rPr lang="ko-KR" altLang="en-US" sz="900" dirty="0"/>
              <a:t>유형에 해당할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살인범죄 </a:t>
            </a:r>
            <a:r>
              <a:rPr lang="ko-KR" altLang="en-US" sz="900" dirty="0" err="1"/>
              <a:t>양형기준상</a:t>
            </a:r>
            <a:r>
              <a:rPr lang="ko-KR" altLang="en-US" sz="900" dirty="0"/>
              <a:t> 권고 형량범위의 상한 및 하한을 비교하여 중한 권고 형량범위에 의한다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표 </a:t>
            </a:r>
            <a:r>
              <a:rPr lang="en-US" altLang="ko-KR" sz="900" dirty="0"/>
              <a:t>1. </a:t>
            </a:r>
            <a:r>
              <a:rPr lang="ko-KR" altLang="en-US" sz="900" dirty="0"/>
              <a:t>대한민국법원 </a:t>
            </a:r>
            <a:r>
              <a:rPr lang="ko-KR" altLang="en-US" sz="900" dirty="0" err="1"/>
              <a:t>양형위원회</a:t>
            </a:r>
            <a:r>
              <a:rPr lang="en-US" altLang="ko-KR" sz="900" dirty="0"/>
              <a:t>, 23. </a:t>
            </a:r>
            <a:r>
              <a:rPr lang="ko-KR" altLang="en-US" sz="900" dirty="0"/>
              <a:t>방화범죄 </a:t>
            </a:r>
            <a:r>
              <a:rPr lang="ko-KR" altLang="en-US" sz="900" dirty="0" err="1"/>
              <a:t>양형기준</a:t>
            </a:r>
            <a:r>
              <a:rPr lang="en-US" altLang="ko-KR" sz="900" dirty="0"/>
              <a:t>, pp.417</a:t>
            </a:r>
            <a:r>
              <a:rPr lang="ko-KR" altLang="en-US" sz="9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FFBF7-0656-4F31-8D88-CB66625B064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3361886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F23D9C-207A-421B-8144-32308EAEBA79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1297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7A2168-DE71-4FA8-9067-B7E60FFE6D96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23492-72DF-4184-BF93-B205337CB736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822B0-0203-4574-94B7-2BEA8D87B46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90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D7B4A4-B1AD-4DBF-8722-1BDD9A30BFBF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46809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96AA4B-DD1F-4639-BF4E-8C5F1E64E01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1E6EB-2D0D-43D4-A623-55D99A3BDC4C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41E50-70C8-450B-85DB-31E6E318A19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925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338F27-3D44-4D13-BC81-83DED5CA0B54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52822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10A4E41-1EDE-4BBC-8023-40CDB401515A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9C640-C3C5-464D-B38E-F7F199C1A359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3D8D-C956-4931-9385-3A0078F125D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30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5A09FE-F070-4036-8FBE-F784454A6914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46807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D863EE-6F93-4EBE-9CAC-22FABCB413A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1D8AB-66AC-4688-834F-DFDF801DE9DC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EC37C-AA36-441F-B692-A47EA16A2E6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52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1AEEA-E46E-4C82-857B-5E5C7F26AE25}"/>
              </a:ext>
            </a:extLst>
          </p:cNvPr>
          <p:cNvSpPr txBox="1"/>
          <p:nvPr/>
        </p:nvSpPr>
        <p:spPr>
          <a:xfrm>
            <a:off x="336885" y="565483"/>
            <a:ext cx="11454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이욕 중 생활비에 대해서</a:t>
            </a:r>
            <a:r>
              <a:rPr lang="en-US" altLang="ko-KR" dirty="0"/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건수 그래프로 봤을 때</a:t>
            </a:r>
            <a:r>
              <a:rPr lang="en-US" altLang="ko-KR" dirty="0"/>
              <a:t>, </a:t>
            </a:r>
            <a:r>
              <a:rPr lang="ko-KR" altLang="en-US" dirty="0"/>
              <a:t>절대적인 수는 </a:t>
            </a:r>
            <a:r>
              <a:rPr lang="en-US" altLang="ko-KR" dirty="0"/>
              <a:t>2020</a:t>
            </a:r>
            <a:r>
              <a:rPr lang="ko-KR" altLang="en-US" dirty="0"/>
              <a:t>년을 기점으로 감소세이다</a:t>
            </a:r>
            <a:r>
              <a:rPr lang="en-US" altLang="ko-KR" dirty="0"/>
              <a:t>(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건수 그래프로 봤을 때</a:t>
            </a:r>
            <a:r>
              <a:rPr lang="en-US" altLang="ko-KR" dirty="0"/>
              <a:t>, </a:t>
            </a:r>
            <a:r>
              <a:rPr lang="ko-KR" altLang="en-US" dirty="0"/>
              <a:t>절대적인 수는 </a:t>
            </a:r>
            <a:r>
              <a:rPr lang="en-US" altLang="ko-KR" dirty="0"/>
              <a:t>2020</a:t>
            </a:r>
            <a:r>
              <a:rPr lang="ko-KR" altLang="en-US" dirty="0"/>
              <a:t>년을 기점으로 감소세이다</a:t>
            </a:r>
            <a:r>
              <a:rPr lang="en-US" altLang="ko-KR" dirty="0"/>
              <a:t>(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비율 그래프에서 </a:t>
            </a:r>
            <a:r>
              <a:rPr lang="en-US" altLang="ko-KR" dirty="0"/>
              <a:t>2021</a:t>
            </a:r>
            <a:r>
              <a:rPr lang="ko-KR" altLang="en-US" dirty="0"/>
              <a:t>년에 공통적으로 잠깐 증가했으나 다시 감소한다</a:t>
            </a:r>
            <a:r>
              <a:rPr lang="en-US" altLang="ko-KR" dirty="0"/>
              <a:t>.(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하지만 비율 그래프에서 점진적으로 증가하는 추세를 보인다</a:t>
            </a:r>
            <a:r>
              <a:rPr lang="en-US" altLang="ko-KR" dirty="0"/>
              <a:t>(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여러가지 해석이 있을 수 있으나 가장 직관적인 해석은 강도 대신 사기를 선택하는 비율이 늘어났다는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22B32-62CB-45F7-B421-6D9D57E7DB9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85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65D954-EB10-4457-B890-F2D3DD6733A2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8839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EB59F6-7D1E-41A1-8E6D-3C3D871C9119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30382-F89B-4828-8949-0832DE89BCEB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F93B8-6BF8-45EE-BEEC-81B1CBFDDD62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CDB84C65-FDE1-4B31-BC00-2BB65A7A43F3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ADEA4-56B0-4CC9-A83E-5631204B967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75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3CFDD0-E888-48F6-BD7B-0A375E866CC0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52822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91EE33-CE00-43A0-AA10-BA68C2A21C73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3AD75-ED4B-4ADD-95F6-43521F73FE2F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26067-B761-4D3C-9913-249EC0377D8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A39ACB6A-A623-48F8-9BBF-30590CE7CE8F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7E922-428D-4CAF-BFD6-C2DB496F9EC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534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2F5BDA-0FCF-4DE7-9E49-9C7A268468F5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46808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B97618-7569-4191-8B19-C80E104F24D6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</a:t>
            </a:r>
            <a:r>
              <a:rPr lang="ko-KR" altLang="en-US"/>
              <a:t>사기 건 수 그래프에서도 </a:t>
            </a:r>
            <a:r>
              <a:rPr lang="ko-KR" altLang="en-US" dirty="0"/>
              <a:t>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DC2B6-3112-4B68-956E-0647002BA2BF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92BE-9CD5-4A6A-8150-7B85A15AF14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221D503B-0DFA-4465-B811-23A04332242C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B960B-39BD-44DA-9C36-954F1F6D299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6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흐름도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67BC-9691-48A4-A218-988B32400E7B}"/>
              </a:ext>
            </a:extLst>
          </p:cNvPr>
          <p:cNvSpPr/>
          <p:nvPr/>
        </p:nvSpPr>
        <p:spPr>
          <a:xfrm>
            <a:off x="4094679" y="1113089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시스템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A581F4-F6B9-44F5-9265-99970363743B}"/>
              </a:ext>
            </a:extLst>
          </p:cNvPr>
          <p:cNvSpPr/>
          <p:nvPr/>
        </p:nvSpPr>
        <p:spPr>
          <a:xfrm>
            <a:off x="4143213" y="3722508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처리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6E29AD-618E-4083-9A7E-B7E971C69DF4}"/>
              </a:ext>
            </a:extLst>
          </p:cNvPr>
          <p:cNvSpPr/>
          <p:nvPr/>
        </p:nvSpPr>
        <p:spPr>
          <a:xfrm>
            <a:off x="1229534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범행동기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E33E6A-C5BB-42E9-8B88-887F991085CA}"/>
              </a:ext>
            </a:extLst>
          </p:cNvPr>
          <p:cNvSpPr/>
          <p:nvPr/>
        </p:nvSpPr>
        <p:spPr>
          <a:xfrm>
            <a:off x="7872198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절도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</a:rPr>
              <a:t> ·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강도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063F87-ECD1-4D56-A88B-CFF1A4B95EE0}"/>
              </a:ext>
            </a:extLst>
          </p:cNvPr>
          <p:cNvSpPr/>
          <p:nvPr/>
        </p:nvSpPr>
        <p:spPr>
          <a:xfrm>
            <a:off x="9532864" y="2479048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공범 수와 범행도구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20CB52-55C7-4FBE-A745-6D0D0A35E607}"/>
              </a:ext>
            </a:extLst>
          </p:cNvPr>
          <p:cNvSpPr/>
          <p:nvPr/>
        </p:nvSpPr>
        <p:spPr>
          <a:xfrm>
            <a:off x="6211532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단서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인지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검거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39CA03-581C-4570-B9DC-323F3E883C67}"/>
              </a:ext>
            </a:extLst>
          </p:cNvPr>
          <p:cNvSpPr/>
          <p:nvPr/>
        </p:nvSpPr>
        <p:spPr>
          <a:xfrm>
            <a:off x="4550866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시간과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장소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4F6CF4-550F-477F-911F-FC66AED6D7B0}"/>
              </a:ext>
            </a:extLst>
          </p:cNvPr>
          <p:cNvSpPr/>
          <p:nvPr/>
        </p:nvSpPr>
        <p:spPr>
          <a:xfrm>
            <a:off x="2890200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범죄자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E439C2-AE07-46E5-8FDB-7577C884E89D}"/>
              </a:ext>
            </a:extLst>
          </p:cNvPr>
          <p:cNvSpPr/>
          <p:nvPr/>
        </p:nvSpPr>
        <p:spPr>
          <a:xfrm>
            <a:off x="4143213" y="4663070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파일 저장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F16CD-BB26-40AA-9F53-A5254D38F442}"/>
              </a:ext>
            </a:extLst>
          </p:cNvPr>
          <p:cNvSpPr/>
          <p:nvPr/>
        </p:nvSpPr>
        <p:spPr>
          <a:xfrm>
            <a:off x="4143213" y="5623967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그래프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A7B45F-29FD-4580-8A47-81CB0C5CB84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3665" y="3397341"/>
            <a:ext cx="2335" cy="32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EDC061-29CC-4813-96F8-A12616D622CA}"/>
              </a:ext>
            </a:extLst>
          </p:cNvPr>
          <p:cNvCxnSpPr>
            <a:cxnSpLocks/>
          </p:cNvCxnSpPr>
          <p:nvPr/>
        </p:nvCxnSpPr>
        <p:spPr>
          <a:xfrm>
            <a:off x="6112042" y="4196115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3BE4ED-268C-4E90-AB57-13CC5EA330C8}"/>
              </a:ext>
            </a:extLst>
          </p:cNvPr>
          <p:cNvCxnSpPr>
            <a:cxnSpLocks/>
          </p:cNvCxnSpPr>
          <p:nvPr/>
        </p:nvCxnSpPr>
        <p:spPr>
          <a:xfrm>
            <a:off x="6112042" y="5143517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E283FD-3269-40AF-9935-0F0E192D3BFA}"/>
              </a:ext>
            </a:extLst>
          </p:cNvPr>
          <p:cNvSpPr txBox="1"/>
          <p:nvPr/>
        </p:nvSpPr>
        <p:spPr>
          <a:xfrm>
            <a:off x="979520" y="1713433"/>
            <a:ext cx="2451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800" b="1" dirty="0">
                <a:solidFill>
                  <a:srgbClr val="113947"/>
                </a:solidFill>
                <a:latin typeface="+mj-ea"/>
                <a:ea typeface="+mj-ea"/>
              </a:rPr>
              <a:t>파일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B91BD-5E5C-495F-8C3B-AD607A52551D}"/>
              </a:ext>
            </a:extLst>
          </p:cNvPr>
          <p:cNvSpPr/>
          <p:nvPr/>
        </p:nvSpPr>
        <p:spPr>
          <a:xfrm>
            <a:off x="1045096" y="1928877"/>
            <a:ext cx="10097137" cy="1468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60E64F-5672-4DC0-96A2-12851A117A6F}"/>
              </a:ext>
            </a:extLst>
          </p:cNvPr>
          <p:cNvCxnSpPr>
            <a:cxnSpLocks/>
          </p:cNvCxnSpPr>
          <p:nvPr/>
        </p:nvCxnSpPr>
        <p:spPr>
          <a:xfrm>
            <a:off x="6047465" y="1594118"/>
            <a:ext cx="0" cy="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5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8E2172-6EFF-417D-ADB7-921BE2624515}"/>
              </a:ext>
            </a:extLst>
          </p:cNvPr>
          <p:cNvGraphicFramePr>
            <a:graphicFrameLocks noGrp="1"/>
          </p:cNvGraphicFramePr>
          <p:nvPr/>
        </p:nvGraphicFramePr>
        <p:xfrm>
          <a:off x="335534" y="552821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97B876-2FEB-49E0-B32E-2C7357171581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</a:t>
            </a:r>
            <a:r>
              <a:rPr lang="ko-KR" altLang="en-US"/>
              <a:t>사기 건 수 그래프에서도 </a:t>
            </a:r>
            <a:r>
              <a:rPr lang="ko-KR" altLang="en-US" dirty="0"/>
              <a:t>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B04674-9423-4A34-8B3F-D5B77C8EB876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CB4A-97B7-4778-A1FD-0AEA2EFA6DA1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0C03C8BB-FA51-496D-88BA-4F3E63D4421D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834D-7756-48CA-A411-04C33676DD2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46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BB41CA-C9D8-41B7-9604-A524B9233E95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8837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E673CE-2B41-4F62-98C2-D510519E634A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 건 수 그래프에서 가장 많이 발생한 부분은 </a:t>
            </a:r>
            <a:r>
              <a:rPr lang="en-US" altLang="ko-KR" dirty="0"/>
              <a:t>2020</a:t>
            </a:r>
            <a:r>
              <a:rPr lang="ko-KR" altLang="en-US" dirty="0"/>
              <a:t>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E80E8-5085-415B-8478-F35A3FA02E0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53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10CA4D-398A-4BBB-A9AA-A82A4296EA16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8840"/>
          <a:ext cx="11523391" cy="53921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509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5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605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37681F-6C2A-46BC-A8B3-F6FD7AE1F5D2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사기 건 수 그래프에서 확연하게 많이 발생한 부분은 </a:t>
            </a:r>
            <a:r>
              <a:rPr lang="en-US" altLang="ko-KR" dirty="0"/>
              <a:t>2020</a:t>
            </a:r>
            <a:r>
              <a:rPr lang="ko-KR" altLang="en-US" dirty="0"/>
              <a:t>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69B0D-846C-4CD1-8639-14043915B1E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27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190D0D-382C-4D87-9D12-F01FAED04E89}"/>
              </a:ext>
            </a:extLst>
          </p:cNvPr>
          <p:cNvGraphicFramePr>
            <a:graphicFrameLocks noGrp="1"/>
          </p:cNvGraphicFramePr>
          <p:nvPr/>
        </p:nvGraphicFramePr>
        <p:xfrm>
          <a:off x="342218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D8578C-20C4-4D4D-9E4C-F44126D44634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금전적인 이유로 마약사범이 되지는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56E42-497A-4669-B69C-3B9FF9A5B780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22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F345FC-EC06-4D21-B376-56D372B8587B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40121"/>
          <a:ext cx="11523391" cy="540279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5975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59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712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44BF90-9B22-4352-BC18-052B216E6D29}"/>
              </a:ext>
            </a:extLst>
          </p:cNvPr>
          <p:cNvSpPr/>
          <p:nvPr/>
        </p:nvSpPr>
        <p:spPr>
          <a:xfrm>
            <a:off x="8547100" y="6161902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DF09-F64D-4F13-B226-41BD482734CA}"/>
              </a:ext>
            </a:extLst>
          </p:cNvPr>
          <p:cNvSpPr txBox="1"/>
          <p:nvPr/>
        </p:nvSpPr>
        <p:spPr>
          <a:xfrm>
            <a:off x="11010900" y="6098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5B45E-66BE-4580-883C-2114A7038997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호기심에</a:t>
            </a:r>
            <a:r>
              <a:rPr lang="en-US" altLang="ko-KR" dirty="0"/>
              <a:t>, </a:t>
            </a:r>
            <a:r>
              <a:rPr lang="ko-KR" altLang="en-US" dirty="0"/>
              <a:t>친구가 하자고 </a:t>
            </a:r>
            <a:r>
              <a:rPr lang="en-US" altLang="ko-KR" dirty="0"/>
              <a:t>‘</a:t>
            </a:r>
            <a:r>
              <a:rPr lang="ko-KR" altLang="en-US" dirty="0"/>
              <a:t>유혹</a:t>
            </a:r>
            <a:r>
              <a:rPr lang="en-US" altLang="ko-KR" dirty="0"/>
              <a:t>’</a:t>
            </a:r>
            <a:r>
              <a:rPr lang="ko-KR" altLang="en-US" dirty="0"/>
              <a:t>해서</a:t>
            </a:r>
            <a:r>
              <a:rPr lang="en-US" altLang="ko-KR" dirty="0"/>
              <a:t>, </a:t>
            </a:r>
            <a:r>
              <a:rPr lang="ko-KR" altLang="en-US" dirty="0"/>
              <a:t>예기치 않게 갑자기 마약사범이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A34E4-0D3B-408E-8862-324C5220B9E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32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790F09-0150-4276-8B43-CD5B3195B334}"/>
              </a:ext>
            </a:extLst>
          </p:cNvPr>
          <p:cNvGraphicFramePr>
            <a:graphicFrameLocks noGrp="1"/>
          </p:cNvGraphicFramePr>
          <p:nvPr/>
        </p:nvGraphicFramePr>
        <p:xfrm>
          <a:off x="329518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3AD2AB5-30C2-4325-9A70-D6A5CB909F18}"/>
              </a:ext>
            </a:extLst>
          </p:cNvPr>
          <p:cNvSpPr/>
          <p:nvPr/>
        </p:nvSpPr>
        <p:spPr>
          <a:xfrm>
            <a:off x="8547100" y="6161902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D0070-7363-44CA-9011-EAC5F0DDB26D}"/>
              </a:ext>
            </a:extLst>
          </p:cNvPr>
          <p:cNvSpPr txBox="1"/>
          <p:nvPr/>
        </p:nvSpPr>
        <p:spPr>
          <a:xfrm>
            <a:off x="11010900" y="6098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2E135-F564-4A90-9300-BDE990525E1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6477F-C171-45C3-8C9B-C86FD56C4DD8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호기심에</a:t>
            </a:r>
            <a:r>
              <a:rPr lang="en-US" altLang="ko-KR" dirty="0"/>
              <a:t>, </a:t>
            </a:r>
            <a:r>
              <a:rPr lang="ko-KR" altLang="en-US" dirty="0"/>
              <a:t>친구가 하자고 </a:t>
            </a:r>
            <a:r>
              <a:rPr lang="en-US" altLang="ko-KR" dirty="0"/>
              <a:t>‘</a:t>
            </a:r>
            <a:r>
              <a:rPr lang="ko-KR" altLang="en-US" dirty="0"/>
              <a:t>유혹</a:t>
            </a:r>
            <a:r>
              <a:rPr lang="en-US" altLang="ko-KR" dirty="0"/>
              <a:t>’</a:t>
            </a:r>
            <a:r>
              <a:rPr lang="ko-KR" altLang="en-US" dirty="0"/>
              <a:t>해서</a:t>
            </a:r>
            <a:r>
              <a:rPr lang="en-US" altLang="ko-KR" dirty="0"/>
              <a:t>, </a:t>
            </a:r>
            <a:r>
              <a:rPr lang="ko-KR" altLang="en-US" dirty="0"/>
              <a:t>예기치 않게 갑자기 마약사범이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231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1AEEA-E46E-4C82-857B-5E5C7F26AE25}"/>
              </a:ext>
            </a:extLst>
          </p:cNvPr>
          <p:cNvSpPr txBox="1"/>
          <p:nvPr/>
        </p:nvSpPr>
        <p:spPr>
          <a:xfrm>
            <a:off x="336885" y="565483"/>
            <a:ext cx="118551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미성년 마약사범에 대해서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사기와 강도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가장 높다</a:t>
            </a:r>
            <a:r>
              <a:rPr lang="en-US" altLang="ko-KR" dirty="0"/>
              <a:t>(</a:t>
            </a:r>
            <a:r>
              <a:rPr lang="ko-KR" altLang="en-US" dirty="0"/>
              <a:t>이욕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사기와 강도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가장 높다</a:t>
            </a:r>
            <a:r>
              <a:rPr lang="en-US" altLang="ko-KR" dirty="0"/>
              <a:t>(</a:t>
            </a:r>
            <a:r>
              <a:rPr lang="ko-KR" altLang="en-US" dirty="0"/>
              <a:t>다른 이유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그리고 </a:t>
            </a:r>
            <a:r>
              <a:rPr lang="en-US" altLang="ko-KR" dirty="0"/>
              <a:t>2020</a:t>
            </a:r>
            <a:r>
              <a:rPr lang="ko-KR" altLang="en-US" dirty="0"/>
              <a:t>년 미성년자들의 마약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</a:t>
            </a:r>
            <a:r>
              <a:rPr lang="ko-KR" altLang="en-US" dirty="0" err="1"/>
              <a:t>가장높다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그리고 </a:t>
            </a:r>
            <a:r>
              <a:rPr lang="en-US" altLang="ko-KR" dirty="0"/>
              <a:t>2020</a:t>
            </a:r>
            <a:r>
              <a:rPr lang="ko-KR" altLang="en-US" dirty="0"/>
              <a:t>년을 기점으로 미성년자들의 마약 건 수가 증가한다</a:t>
            </a:r>
            <a:r>
              <a:rPr lang="en-US" altLang="ko-KR" dirty="0"/>
              <a:t>(</a:t>
            </a:r>
            <a:r>
              <a:rPr lang="ko-KR" altLang="en-US" dirty="0" err="1"/>
              <a:t>다른이유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특히 </a:t>
            </a:r>
            <a:r>
              <a:rPr lang="en-US" altLang="ko-KR" dirty="0"/>
              <a:t>2020</a:t>
            </a:r>
            <a:r>
              <a:rPr lang="ko-KR" altLang="en-US" dirty="0"/>
              <a:t>년을 기점으로 미성년마약사범의 건수가 크게 증가하기 시작했고</a:t>
            </a:r>
            <a:r>
              <a:rPr lang="en-US" altLang="ko-KR" dirty="0"/>
              <a:t>,</a:t>
            </a:r>
            <a:r>
              <a:rPr lang="ko-KR" altLang="en-US" dirty="0"/>
              <a:t>이때의 미성년강도</a:t>
            </a:r>
            <a:r>
              <a:rPr lang="en-US" altLang="ko-KR" dirty="0"/>
              <a:t>, </a:t>
            </a:r>
            <a:r>
              <a:rPr lang="ko-KR" altLang="en-US" dirty="0"/>
              <a:t>사기가 제일 많다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 원인은 유흥비와 </a:t>
            </a:r>
            <a:r>
              <a:rPr lang="ko-KR" altLang="en-US" dirty="0" err="1"/>
              <a:t>기타이욕이다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사기의 경우 생활비의 비율이 단일적으로는 제일 높으나 </a:t>
            </a:r>
            <a:r>
              <a:rPr lang="ko-KR" altLang="en-US" dirty="0" err="1"/>
              <a:t>기타이욕과</a:t>
            </a:r>
            <a:r>
              <a:rPr lang="ko-KR" altLang="en-US" dirty="0"/>
              <a:t> 유흥비를 합치면 생활비보다 높다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어쩌면 </a:t>
            </a:r>
            <a:r>
              <a:rPr lang="en-US" altLang="ko-KR" dirty="0"/>
              <a:t>2020</a:t>
            </a:r>
            <a:r>
              <a:rPr lang="ko-KR" altLang="en-US" dirty="0"/>
              <a:t>년의 </a:t>
            </a:r>
            <a:r>
              <a:rPr lang="ko-KR" altLang="en-US" dirty="0" err="1"/>
              <a:t>기타이욕</a:t>
            </a:r>
            <a:r>
              <a:rPr lang="ko-KR" altLang="en-US" dirty="0"/>
              <a:t> 및 유흥비의 가장 근본적인 원인은 미성년들 사이에서 마약중개가 활발해진 것이라고 생각해 볼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미성년자들은 마약투약을 위해</a:t>
            </a:r>
            <a:r>
              <a:rPr lang="en-US" altLang="ko-KR" dirty="0"/>
              <a:t>(</a:t>
            </a:r>
            <a:r>
              <a:rPr lang="ko-KR" altLang="en-US" dirty="0"/>
              <a:t>이욕에 의한 마약범죄의 건수가 매우 낮기 때문</a:t>
            </a:r>
            <a:r>
              <a:rPr lang="en-US" altLang="ko-KR" dirty="0"/>
              <a:t>)</a:t>
            </a:r>
            <a:r>
              <a:rPr lang="ko-KR" altLang="en-US" dirty="0"/>
              <a:t>범행을 결심한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80B3-E391-49B8-A822-A9EBFE0EF0C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02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용어정리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 algn="l">
              <a:buAutoNum type="arabicPeriod"/>
            </a:pPr>
            <a:r>
              <a:rPr lang="ko-KR" altLang="en-US" dirty="0"/>
              <a:t>절도범죄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범죄</a:t>
            </a:r>
            <a:r>
              <a:rPr lang="en-US" altLang="ko-KR" dirty="0"/>
              <a:t>(</a:t>
            </a:r>
            <a:r>
              <a:rPr lang="ko-KR" altLang="en-US" dirty="0"/>
              <a:t>단서</a:t>
            </a:r>
            <a:r>
              <a:rPr lang="en-US" altLang="ko-KR" dirty="0"/>
              <a:t>, 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검거</a:t>
            </a:r>
            <a:r>
              <a:rPr lang="en-US" altLang="ko-KR" dirty="0"/>
              <a:t>)</a:t>
            </a:r>
          </a:p>
          <a:p>
            <a:pPr marL="457200" indent="-457200" algn="l">
              <a:buAutoNum type="arabicPeriod"/>
            </a:pPr>
            <a:r>
              <a:rPr lang="ko-KR" altLang="en-US" dirty="0"/>
              <a:t>범행동기</a:t>
            </a:r>
          </a:p>
        </p:txBody>
      </p:sp>
    </p:spTree>
    <p:extLst>
      <p:ext uri="{BB962C8B-B14F-4D97-AF65-F5344CB8AC3E}">
        <p14:creationId xmlns:p14="http://schemas.microsoft.com/office/powerpoint/2010/main" val="13150640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6756A-197B-41DB-884F-38FB786EEF3B}"/>
              </a:ext>
            </a:extLst>
          </p:cNvPr>
          <p:cNvSpPr txBox="1"/>
          <p:nvPr/>
        </p:nvSpPr>
        <p:spPr>
          <a:xfrm>
            <a:off x="418011" y="748938"/>
            <a:ext cx="1166077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침입절도 </a:t>
            </a:r>
            <a:r>
              <a:rPr lang="en-US" altLang="ko-KR" dirty="0"/>
              <a:t>: </a:t>
            </a:r>
            <a:r>
              <a:rPr lang="ko-KR" altLang="en-US" dirty="0"/>
              <a:t>주거침입 또는 </a:t>
            </a:r>
            <a:r>
              <a:rPr lang="ko-KR" altLang="en-US" dirty="0" err="1"/>
              <a:t>거주물침입에</a:t>
            </a:r>
            <a:r>
              <a:rPr lang="ko-KR" altLang="en-US" dirty="0"/>
              <a:t> 해당되는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비침입절도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주거침입 또는 </a:t>
            </a:r>
            <a:r>
              <a:rPr lang="ko-KR" altLang="en-US" dirty="0" err="1"/>
              <a:t>거주물침입에</a:t>
            </a:r>
            <a:r>
              <a:rPr lang="ko-KR" altLang="en-US" dirty="0"/>
              <a:t> 해당되지않는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주거</a:t>
            </a:r>
            <a:r>
              <a:rPr lang="en-US" altLang="ko-KR" dirty="0"/>
              <a:t>,</a:t>
            </a:r>
            <a:r>
              <a:rPr lang="ko-KR" altLang="en-US" dirty="0"/>
              <a:t>건조물 침입 </a:t>
            </a:r>
            <a:r>
              <a:rPr lang="en-US" altLang="ko-KR" dirty="0"/>
              <a:t>: </a:t>
            </a:r>
            <a:r>
              <a:rPr lang="ko-KR" altLang="en-US" dirty="0"/>
              <a:t>사람의 주거</a:t>
            </a:r>
            <a:r>
              <a:rPr lang="en-US" altLang="ko-KR" dirty="0"/>
              <a:t>, </a:t>
            </a:r>
            <a:r>
              <a:rPr lang="ko-KR" altLang="en-US" dirty="0"/>
              <a:t>관리하는 건조물</a:t>
            </a:r>
            <a:r>
              <a:rPr lang="en-US" altLang="ko-KR" dirty="0"/>
              <a:t>, </a:t>
            </a:r>
            <a:r>
              <a:rPr lang="ko-KR" altLang="en-US" dirty="0"/>
              <a:t>선박이나 항공기 또는 점유하는 </a:t>
            </a:r>
            <a:r>
              <a:rPr lang="en-US" altLang="ko-KR" dirty="0"/>
              <a:t>*</a:t>
            </a:r>
            <a:r>
              <a:rPr lang="ko-KR" altLang="en-US" dirty="0" err="1"/>
              <a:t>방실에</a:t>
            </a:r>
            <a:r>
              <a:rPr lang="ko-KR" altLang="en-US" dirty="0"/>
              <a:t> 침입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*</a:t>
            </a:r>
            <a:r>
              <a:rPr lang="ko-KR" altLang="en-US" dirty="0"/>
              <a:t>방실 </a:t>
            </a:r>
            <a:r>
              <a:rPr lang="en-US" altLang="ko-KR" dirty="0"/>
              <a:t>: </a:t>
            </a:r>
            <a:r>
              <a:rPr lang="ko-KR" altLang="en-US" dirty="0"/>
              <a:t>사람이 살거나 일을 하기 위하여 벽 따위로 막아 만든 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침입 </a:t>
            </a:r>
            <a:r>
              <a:rPr lang="en-US" altLang="ko-KR" dirty="0"/>
              <a:t>: </a:t>
            </a:r>
            <a:r>
              <a:rPr lang="ko-KR" altLang="en-US" dirty="0"/>
              <a:t>거주자가 주거에서 누리는 사실상의 평온상태를 해치는 </a:t>
            </a:r>
            <a:r>
              <a:rPr lang="en-US" altLang="ko-KR" dirty="0"/>
              <a:t>*</a:t>
            </a:r>
            <a:r>
              <a:rPr lang="ko-KR" altLang="en-US" dirty="0" err="1"/>
              <a:t>행위태양</a:t>
            </a:r>
            <a:br>
              <a:rPr lang="ko-KR" altLang="en-US" dirty="0"/>
            </a:br>
            <a:endParaRPr lang="ko-KR" altLang="en-US" dirty="0"/>
          </a:p>
          <a:p>
            <a:r>
              <a:rPr lang="en-US" altLang="ko-KR" dirty="0"/>
              <a:t>*</a:t>
            </a:r>
            <a:r>
              <a:rPr lang="ko-KR" altLang="en-US" dirty="0" err="1"/>
              <a:t>행위태양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행위의 여러가지 형태나 범주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들치기 절도 </a:t>
            </a:r>
            <a:r>
              <a:rPr lang="en-US" altLang="ko-KR" dirty="0"/>
              <a:t>: </a:t>
            </a:r>
            <a:r>
              <a:rPr lang="ko-KR" altLang="en-US" dirty="0"/>
              <a:t>가게에서 </a:t>
            </a:r>
            <a:r>
              <a:rPr lang="ko-KR" altLang="en-US" dirty="0" err="1"/>
              <a:t>손님인척</a:t>
            </a:r>
            <a:r>
              <a:rPr lang="ko-KR" altLang="en-US" dirty="0"/>
              <a:t> 금품을 절취하는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속임수 절도 </a:t>
            </a:r>
            <a:r>
              <a:rPr lang="en-US" altLang="ko-KR" dirty="0"/>
              <a:t>:</a:t>
            </a:r>
            <a:r>
              <a:rPr lang="ko-KR" altLang="en-US" dirty="0"/>
              <a:t> 상대를 속여 금품을 절취하는 절도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주거침입 및 거주지침입에 대한 판결요지와 침입의 정의 참고 판결</a:t>
            </a:r>
            <a:endParaRPr lang="en-US" altLang="ko-KR" dirty="0"/>
          </a:p>
          <a:p>
            <a:r>
              <a:rPr lang="ko-KR" altLang="en-US" b="1" dirty="0"/>
              <a:t>대법원 </a:t>
            </a:r>
            <a:r>
              <a:rPr lang="en-US" altLang="ko-KR" b="1" dirty="0"/>
              <a:t>2023. 6. 29. </a:t>
            </a:r>
            <a:r>
              <a:rPr lang="ko-KR" altLang="en-US" b="1" dirty="0"/>
              <a:t>선고 </a:t>
            </a:r>
            <a:r>
              <a:rPr lang="en-US" altLang="ko-KR" b="1" dirty="0"/>
              <a:t>2023</a:t>
            </a:r>
            <a:r>
              <a:rPr lang="ko-KR" altLang="en-US" b="1" dirty="0"/>
              <a:t>도</a:t>
            </a:r>
            <a:r>
              <a:rPr lang="en-US" altLang="ko-KR" b="1" dirty="0"/>
              <a:t>3351 </a:t>
            </a:r>
            <a:r>
              <a:rPr lang="ko-KR" altLang="en-US" b="1" dirty="0"/>
              <a:t>판결</a:t>
            </a:r>
          </a:p>
          <a:p>
            <a:r>
              <a:rPr lang="en-US" altLang="ko-KR" dirty="0">
                <a:hlinkClick r:id="rId2"/>
              </a:rPr>
              <a:t>https://glaw.scourt.go.kr/wsjo/panre/sjo100.do?contId=3301734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50FC9-9301-4747-BAB0-1B0569A6D985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</a:t>
            </a:r>
            <a:r>
              <a:rPr lang="en-US" altLang="ko-KR" sz="1400" b="1" dirty="0">
                <a:solidFill>
                  <a:srgbClr val="505358"/>
                </a:solidFill>
              </a:rPr>
              <a:t>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</a:t>
            </a:r>
          </a:p>
        </p:txBody>
      </p:sp>
    </p:spTree>
    <p:extLst>
      <p:ext uri="{BB962C8B-B14F-4D97-AF65-F5344CB8AC3E}">
        <p14:creationId xmlns:p14="http://schemas.microsoft.com/office/powerpoint/2010/main" val="1377864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2406872"/>
            <a:ext cx="11397454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강력범죄</a:t>
            </a:r>
            <a:r>
              <a:rPr lang="en-US" altLang="ko-KR" sz="1600"/>
              <a:t>: </a:t>
            </a:r>
            <a:r>
              <a:rPr lang="ko-KR" altLang="en-US" sz="1600"/>
              <a:t>살인기수</a:t>
            </a:r>
            <a:r>
              <a:rPr lang="en-US" altLang="ko-KR" sz="1600"/>
              <a:t>, </a:t>
            </a:r>
            <a:r>
              <a:rPr lang="ko-KR" altLang="en-US" sz="1600"/>
              <a:t>살인미수등</a:t>
            </a:r>
            <a:r>
              <a:rPr lang="en-US" altLang="ko-KR" sz="1600"/>
              <a:t>, </a:t>
            </a:r>
            <a:r>
              <a:rPr lang="ko-KR" altLang="en-US" sz="1600"/>
              <a:t>강도</a:t>
            </a:r>
            <a:r>
              <a:rPr lang="en-US" altLang="ko-KR" sz="1600"/>
              <a:t>, </a:t>
            </a:r>
            <a:r>
              <a:rPr lang="ko-KR" altLang="en-US" sz="1600"/>
              <a:t>강간</a:t>
            </a:r>
            <a:r>
              <a:rPr lang="en-US" altLang="ko-KR" sz="1600"/>
              <a:t>, </a:t>
            </a:r>
            <a:r>
              <a:rPr lang="ko-KR" altLang="en-US" sz="1600"/>
              <a:t>유사강간</a:t>
            </a:r>
            <a:r>
              <a:rPr lang="en-US" altLang="ko-KR" sz="1600"/>
              <a:t>, </a:t>
            </a:r>
            <a:r>
              <a:rPr lang="ko-KR" altLang="en-US" sz="1600"/>
              <a:t>강제추행</a:t>
            </a:r>
            <a:r>
              <a:rPr lang="en-US" altLang="ko-KR" sz="1600"/>
              <a:t>, </a:t>
            </a:r>
            <a:r>
              <a:rPr lang="ko-KR" altLang="en-US" sz="1600"/>
              <a:t>기타 강간</a:t>
            </a:r>
            <a:r>
              <a:rPr lang="en-US" altLang="ko-KR" sz="1600"/>
              <a:t>·</a:t>
            </a:r>
            <a:r>
              <a:rPr lang="ko-KR" altLang="en-US" sz="1600"/>
              <a:t>강제추행</a:t>
            </a:r>
            <a:r>
              <a:rPr lang="en-US" altLang="ko-KR" sz="1600"/>
              <a:t>, </a:t>
            </a:r>
            <a:r>
              <a:rPr lang="ko-KR" altLang="en-US" sz="1600"/>
              <a:t>방화를 통틀어 강력범죄라 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16366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검거</a:t>
            </a:r>
            <a:r>
              <a:rPr lang="en-US" altLang="ko-KR" sz="1600"/>
              <a:t>: ‘</a:t>
            </a:r>
            <a:r>
              <a:rPr lang="ko-KR" altLang="en-US" sz="1600"/>
              <a:t>수사 기관이 범죄의 예방</a:t>
            </a:r>
            <a:r>
              <a:rPr lang="en-US" altLang="ko-KR" sz="1600"/>
              <a:t>, </a:t>
            </a:r>
            <a:r>
              <a:rPr lang="ko-KR" altLang="en-US" sz="1600"/>
              <a:t>공공 안전의 유지</a:t>
            </a:r>
            <a:r>
              <a:rPr lang="en-US" altLang="ko-KR" sz="1600"/>
              <a:t>, </a:t>
            </a:r>
            <a:r>
              <a:rPr lang="ko-KR" altLang="en-US" sz="1600"/>
              <a:t>범죄의 수사를 위하여 용의자를 일시적으로 억류하는 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0745"/>
            <a:ext cx="1219200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감식자료</a:t>
            </a:r>
            <a:r>
              <a:rPr lang="en-US" altLang="ko-KR" sz="1600" dirty="0"/>
              <a:t>: ‘</a:t>
            </a:r>
            <a:r>
              <a:rPr lang="ko-KR" altLang="en-US" sz="1600" dirty="0"/>
              <a:t>감식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자료</a:t>
            </a:r>
            <a:r>
              <a:rPr lang="en-US" altLang="ko-KR" sz="1600" dirty="0"/>
              <a:t>’</a:t>
            </a:r>
            <a:r>
              <a:rPr lang="ko-KR" altLang="en-US" sz="1600" dirty="0"/>
              <a:t>라는 두 형태소가 결합된 합성어로써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</a:t>
            </a:r>
            <a:r>
              <a:rPr lang="ko-KR" altLang="en-US" sz="1600" dirty="0"/>
              <a:t>각각의 의미에 따라 범죄 장소나 범죄의 의심이 있는 장소에서 발견되는 여러 자료들을 의미들로 정의한다</a:t>
            </a:r>
            <a:r>
              <a:rPr lang="en-US" altLang="ko-KR" sz="16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04658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고발</a:t>
            </a:r>
            <a:r>
              <a:rPr lang="en-US" altLang="ko-KR" sz="1600"/>
              <a:t>: ‘</a:t>
            </a:r>
            <a:r>
              <a:rPr lang="ko-KR" altLang="en-US" sz="1600"/>
              <a:t>세상에 잘 알려지지 않은 잘못이나 비리 따위를 드러내어 알림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2" y="3920462"/>
            <a:ext cx="12483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검사지휘</a:t>
            </a:r>
            <a:r>
              <a:rPr lang="en-US" altLang="ko-KR" sz="1600"/>
              <a:t>: ‘</a:t>
            </a:r>
            <a:r>
              <a:rPr lang="ko-KR" altLang="en-US" sz="1600"/>
              <a:t>검사</a:t>
            </a:r>
            <a:r>
              <a:rPr lang="en-US" altLang="ko-KR" sz="1600"/>
              <a:t>’</a:t>
            </a:r>
            <a:r>
              <a:rPr lang="ko-KR" altLang="en-US" sz="1600"/>
              <a:t>와 </a:t>
            </a:r>
            <a:r>
              <a:rPr lang="en-US" altLang="ko-KR" sz="1600"/>
              <a:t>‘</a:t>
            </a:r>
            <a:r>
              <a:rPr lang="ko-KR" altLang="en-US" sz="1600"/>
              <a:t>지휘</a:t>
            </a:r>
            <a:r>
              <a:rPr lang="en-US" altLang="ko-KR" sz="1600"/>
              <a:t>’</a:t>
            </a:r>
            <a:r>
              <a:rPr lang="ko-KR" altLang="en-US" sz="1600"/>
              <a:t>라는 두 형태소가 결합된 합성어로써</a:t>
            </a:r>
            <a:r>
              <a:rPr lang="en-US" altLang="ko-KR" sz="1600"/>
              <a:t>, </a:t>
            </a:r>
            <a:r>
              <a:rPr lang="ko-KR" altLang="en-US" sz="1600"/>
              <a:t>각각의 의미에 따라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수사 기관이 범죄의 예방</a:t>
            </a:r>
            <a:r>
              <a:rPr lang="en-US" altLang="ko-KR" sz="1600"/>
              <a:t>, </a:t>
            </a:r>
            <a:r>
              <a:rPr lang="ko-KR" altLang="en-US" sz="1600"/>
              <a:t>공공 안전의 유지</a:t>
            </a:r>
            <a:r>
              <a:rPr lang="en-US" altLang="ko-KR" sz="1600"/>
              <a:t>, </a:t>
            </a:r>
            <a:r>
              <a:rPr lang="ko-KR" altLang="en-US" sz="1600"/>
              <a:t>범죄의 수사를 위하여 용의자를 일시적으로 억류하는 일로 정의한다</a:t>
            </a:r>
            <a:r>
              <a:rPr lang="en-US" altLang="ko-KR" sz="1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580338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고소</a:t>
            </a:r>
            <a:r>
              <a:rPr lang="en-US" altLang="ko-KR" sz="1600"/>
              <a:t>: ‘</a:t>
            </a:r>
            <a:r>
              <a:rPr lang="ko-KR" altLang="en-US" sz="1600"/>
              <a:t>고하여 하소연함</a:t>
            </a:r>
            <a:r>
              <a:rPr lang="en-US" altLang="ko-KR" sz="1600"/>
              <a:t>’</a:t>
            </a:r>
            <a:r>
              <a:rPr lang="ko-KR" altLang="en-US" sz="1600"/>
              <a:t>을 의미한다</a:t>
            </a:r>
            <a:r>
              <a:rPr lang="en-US" altLang="ko-KR" sz="160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BD20C-D257-44A0-A4E1-1D9C1678D36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7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09E41-1911-4AF9-9038-AD1842C345CE}"/>
              </a:ext>
            </a:extLst>
          </p:cNvPr>
          <p:cNvGraphicFramePr>
            <a:graphicFrameLocks noGrp="1"/>
          </p:cNvGraphicFramePr>
          <p:nvPr/>
        </p:nvGraphicFramePr>
        <p:xfrm>
          <a:off x="305030" y="1032722"/>
          <a:ext cx="11581940" cy="1890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1922220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592766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7183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641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79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처리 및 저장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수집된 데이터를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결측치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 파일을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7934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시각화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전처리한 파일을 읽어온다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읽어온 파일의 데이터를 시각화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그래프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820481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A50E0-A136-49A7-B060-4BB6200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03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1944608"/>
            <a:ext cx="102108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누적 비율</a:t>
            </a:r>
            <a:r>
              <a:rPr lang="en-US" altLang="ko-KR" sz="1600" dirty="0"/>
              <a:t>(%): ‘</a:t>
            </a:r>
            <a:r>
              <a:rPr lang="ko-KR" altLang="en-US" sz="1600" dirty="0"/>
              <a:t>누적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비율</a:t>
            </a:r>
            <a:r>
              <a:rPr lang="en-US" altLang="ko-KR" sz="1600" dirty="0"/>
              <a:t>’</a:t>
            </a:r>
            <a:r>
              <a:rPr lang="ko-KR" altLang="en-US" sz="1600" dirty="0"/>
              <a:t>이라는 두 형태소가 결합된 합성어로써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</a:t>
            </a:r>
            <a:r>
              <a:rPr lang="ko-KR" altLang="en-US" sz="1600" dirty="0"/>
              <a:t>각각의 의미에 따라 일정 기간 동안 누적된 값이 전체에 대해 차지하는 비율로 정의한다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                이때</a:t>
            </a:r>
            <a:r>
              <a:rPr lang="en-US" altLang="ko-KR" sz="1600" dirty="0"/>
              <a:t>, </a:t>
            </a:r>
            <a:r>
              <a:rPr lang="ko-KR" altLang="en-US" sz="1600" dirty="0"/>
              <a:t>비율의 단위는</a:t>
            </a:r>
            <a:r>
              <a:rPr lang="en-US" altLang="ko-KR" sz="1600" dirty="0"/>
              <a:t> </a:t>
            </a:r>
            <a:r>
              <a:rPr lang="ko-KR" altLang="en-US" sz="1600" dirty="0"/>
              <a:t>백분율을 기준으로 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3231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기타</a:t>
            </a:r>
            <a:r>
              <a:rPr lang="en-US" altLang="ko-KR" sz="1600" dirty="0"/>
              <a:t>: ‘</a:t>
            </a:r>
            <a:r>
              <a:rPr lang="ko-KR" altLang="en-US" sz="1600" dirty="0"/>
              <a:t>그 밖의 또 다른 것</a:t>
            </a:r>
            <a:r>
              <a:rPr lang="en-US" altLang="ko-KR" sz="1600" dirty="0"/>
              <a:t>’</a:t>
            </a:r>
            <a:r>
              <a:rPr lang="ko-KR" altLang="en-US" sz="1600" dirty="0"/>
              <a:t>을 의미하며</a:t>
            </a:r>
            <a:r>
              <a:rPr lang="en-US" altLang="ko-KR" sz="1600" dirty="0"/>
              <a:t>, </a:t>
            </a:r>
            <a:r>
              <a:rPr lang="ko-KR" altLang="en-US" sz="1600" dirty="0"/>
              <a:t>그 밖의 또 다른 것이라 함에는 무엇이 있는 지 알 수 없다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405956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발자국</a:t>
            </a:r>
            <a:r>
              <a:rPr lang="en-US" altLang="ko-KR" sz="1600"/>
              <a:t>: ‘</a:t>
            </a:r>
            <a:r>
              <a:rPr lang="ko-KR" altLang="en-US" sz="1600"/>
              <a:t>발로 밟은 자리에 남은 모양</a:t>
            </a:r>
            <a:r>
              <a:rPr lang="en-US" altLang="ko-KR" sz="1600"/>
              <a:t>’</a:t>
            </a:r>
            <a:r>
              <a:rPr lang="ko-KR" altLang="en-US" sz="1600"/>
              <a:t>을 말하며</a:t>
            </a:r>
            <a:r>
              <a:rPr lang="en-US" altLang="ko-KR" sz="1600"/>
              <a:t>, </a:t>
            </a:r>
            <a:r>
              <a:rPr lang="ko-KR" altLang="en-US" sz="1600"/>
              <a:t>자국이라고도 한다</a:t>
            </a:r>
            <a:r>
              <a:rPr lang="en-US" altLang="ko-KR" sz="16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4358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범죄수법</a:t>
            </a:r>
            <a:r>
              <a:rPr lang="en-US" altLang="ko-KR" sz="1600"/>
              <a:t>: ‘</a:t>
            </a:r>
            <a:r>
              <a:rPr lang="ko-KR" altLang="en-US" sz="1600"/>
              <a:t>범죄</a:t>
            </a:r>
            <a:r>
              <a:rPr lang="en-US" altLang="ko-KR" sz="1600"/>
              <a:t>’</a:t>
            </a:r>
            <a:r>
              <a:rPr lang="ko-KR" altLang="en-US" sz="1600"/>
              <a:t>와 </a:t>
            </a:r>
            <a:r>
              <a:rPr lang="en-US" altLang="ko-KR" sz="1600"/>
              <a:t>‘</a:t>
            </a:r>
            <a:r>
              <a:rPr lang="ko-KR" altLang="en-US" sz="1600"/>
              <a:t>수법</a:t>
            </a:r>
            <a:r>
              <a:rPr lang="en-US" altLang="ko-KR" sz="1600"/>
              <a:t>’</a:t>
            </a:r>
            <a:r>
              <a:rPr lang="ko-KR" altLang="en-US" sz="1600"/>
              <a:t>이라는 두 형태소가 결합된 합성어로써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각각의 의미에 따라 범죄를 수행하는 방법을 의미로 정의한다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4720942"/>
            <a:ext cx="11237496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백분율</a:t>
            </a:r>
            <a:r>
              <a:rPr lang="en-US" altLang="ko-KR" sz="1600"/>
              <a:t>: ‘</a:t>
            </a:r>
            <a:r>
              <a:rPr lang="ko-KR" altLang="en-US" sz="1600"/>
              <a:t>전체 수량을 </a:t>
            </a:r>
            <a:r>
              <a:rPr lang="en-US" altLang="ko-KR" sz="1600"/>
              <a:t>100</a:t>
            </a:r>
            <a:r>
              <a:rPr lang="ko-KR" altLang="en-US" sz="1600"/>
              <a:t>으로 하여 그것에 대해 가지는 비율</a:t>
            </a:r>
            <a:r>
              <a:rPr lang="en-US" altLang="ko-KR" sz="1600"/>
              <a:t>’</a:t>
            </a:r>
            <a:r>
              <a:rPr lang="ko-KR" altLang="en-US" sz="1600"/>
              <a:t>을 의미하며</a:t>
            </a:r>
            <a:r>
              <a:rPr lang="en-US" altLang="ko-KR" sz="1600"/>
              <a:t>, </a:t>
            </a:r>
            <a:r>
              <a:rPr lang="ko-KR" altLang="en-US" sz="1600"/>
              <a:t>퍼센티지</a:t>
            </a:r>
            <a:r>
              <a:rPr lang="en-US" altLang="ko-KR" sz="1600"/>
              <a:t>(percentage, %)</a:t>
            </a:r>
            <a:r>
              <a:rPr lang="ko-KR" altLang="en-US" sz="1600"/>
              <a:t>라고도 한다</a:t>
            </a:r>
            <a:r>
              <a:rPr lang="en-US" altLang="ko-KR" sz="16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2D3CE-419E-4F09-8E3C-B67489FA7B74}"/>
              </a:ext>
            </a:extLst>
          </p:cNvPr>
          <p:cNvSpPr txBox="1"/>
          <p:nvPr/>
        </p:nvSpPr>
        <p:spPr>
          <a:xfrm>
            <a:off x="280740" y="3398188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미신고</a:t>
            </a:r>
            <a:r>
              <a:rPr lang="en-US" altLang="ko-KR" sz="1600"/>
              <a:t>: ‘</a:t>
            </a:r>
            <a:r>
              <a:rPr lang="ko-KR" altLang="en-US" sz="1600"/>
              <a:t>관련 기관 따위에 일정한 사실을 아직 보고하지 않음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F27E4-8343-4A36-B016-309DBCE9FC6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63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3103341"/>
            <a:ext cx="1021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분포율</a:t>
            </a:r>
            <a:r>
              <a:rPr lang="en-US" altLang="ko-KR" sz="1600"/>
              <a:t>(%): ‘</a:t>
            </a:r>
            <a:r>
              <a:rPr lang="ko-KR" altLang="en-US" sz="1600"/>
              <a:t>분포된 비율</a:t>
            </a:r>
            <a:r>
              <a:rPr lang="en-US" altLang="ko-KR" sz="1600"/>
              <a:t>’</a:t>
            </a:r>
            <a:r>
              <a:rPr lang="ko-KR" altLang="en-US" sz="1600"/>
              <a:t>을 의미하며</a:t>
            </a:r>
            <a:r>
              <a:rPr lang="en-US" altLang="ko-KR" sz="1600"/>
              <a:t>, </a:t>
            </a:r>
            <a:r>
              <a:rPr lang="ko-KR" altLang="en-US" sz="1600"/>
              <a:t>여기써 쓰인 분포율</a:t>
            </a:r>
            <a:r>
              <a:rPr lang="en-US" altLang="ko-KR" sz="1600"/>
              <a:t>(%)</a:t>
            </a:r>
            <a:r>
              <a:rPr lang="ko-KR" altLang="en-US" sz="1600"/>
              <a:t>의 단위는 백분율을 기준으로 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87989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불심검문</a:t>
            </a:r>
            <a:r>
              <a:rPr lang="en-US" altLang="ko-KR" sz="1600"/>
              <a:t>: ‘</a:t>
            </a:r>
            <a:r>
              <a:rPr lang="ko-KR" altLang="en-US" sz="1600"/>
              <a:t>경찰관이</a:t>
            </a:r>
            <a:r>
              <a:rPr lang="en-US" altLang="ko-KR" sz="1600"/>
              <a:t>, </a:t>
            </a:r>
            <a:r>
              <a:rPr lang="ko-KR" altLang="en-US" sz="1600"/>
              <a:t>수상한 거동을 하거나 죄를 범하였거나 범하려고 하여 의심받을 만한 사람을 정지시켜 질문하는 일</a:t>
            </a:r>
            <a:r>
              <a:rPr lang="en-US" altLang="ko-KR" sz="1600"/>
              <a:t>’</a:t>
            </a:r>
            <a:r>
              <a:rPr lang="ko-KR" altLang="en-US" sz="1600"/>
              <a:t>을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말한다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23803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변사체</a:t>
            </a:r>
            <a:r>
              <a:rPr lang="en-US" altLang="ko-KR" sz="1600" dirty="0"/>
              <a:t>: ‘</a:t>
            </a:r>
            <a:r>
              <a:rPr lang="ko-KR" altLang="en-US" sz="1600" dirty="0"/>
              <a:t>뜻밖의 사고로 죽은 사람의 시체</a:t>
            </a:r>
            <a:r>
              <a:rPr lang="en-US" altLang="ko-KR" sz="1600" dirty="0"/>
              <a:t>’</a:t>
            </a:r>
            <a:r>
              <a:rPr lang="ko-KR" altLang="en-US" sz="1600" dirty="0"/>
              <a:t>을 말한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8023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수렴</a:t>
            </a:r>
            <a:r>
              <a:rPr lang="en-US" altLang="ko-KR" sz="1600"/>
              <a:t>: ‘</a:t>
            </a:r>
            <a:r>
              <a:rPr lang="ko-KR" altLang="en-US" sz="1600"/>
              <a:t>함수 </a:t>
            </a:r>
            <a:r>
              <a:rPr lang="en-US" altLang="ko-KR" sz="1600"/>
              <a:t>ƒ(x)</a:t>
            </a:r>
            <a:r>
              <a:rPr lang="ko-KR" altLang="en-US" sz="1600"/>
              <a:t>가 있을 때</a:t>
            </a:r>
            <a:r>
              <a:rPr lang="en-US" altLang="ko-KR" sz="1600"/>
              <a:t>, </a:t>
            </a:r>
            <a:r>
              <a:rPr lang="ko-KR" altLang="en-US" sz="1600"/>
              <a:t>어떤 일정한 수의 임의의 근방에 </a:t>
            </a:r>
            <a:r>
              <a:rPr lang="en-US" altLang="ko-KR" sz="1600"/>
              <a:t>a</a:t>
            </a:r>
            <a:r>
              <a:rPr lang="ko-KR" altLang="en-US" sz="1600"/>
              <a:t>의 근방에 있는 모든 </a:t>
            </a:r>
            <a:r>
              <a:rPr lang="en-US" altLang="ko-KR" sz="1600"/>
              <a:t>x</a:t>
            </a:r>
            <a:r>
              <a:rPr lang="ko-KR" altLang="en-US" sz="1600"/>
              <a:t>의 함숫값이 모여 있는 현상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5025773"/>
            <a:ext cx="1123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비중</a:t>
            </a:r>
            <a:r>
              <a:rPr lang="en-US" altLang="ko-KR" sz="1600"/>
              <a:t>(%): ‘</a:t>
            </a:r>
            <a:r>
              <a:rPr lang="ko-KR" altLang="en-US" sz="1600"/>
              <a:t>다른 것과 비교할 때 차지하는 중요도</a:t>
            </a:r>
            <a:r>
              <a:rPr lang="en-US" altLang="ko-KR" sz="1600"/>
              <a:t>’</a:t>
            </a:r>
            <a:r>
              <a:rPr lang="ko-KR" altLang="en-US" sz="1600"/>
              <a:t>를 의미하며</a:t>
            </a:r>
            <a:r>
              <a:rPr lang="en-US" altLang="ko-KR" sz="1600"/>
              <a:t>, </a:t>
            </a:r>
            <a:r>
              <a:rPr lang="ko-KR" altLang="en-US" sz="1600"/>
              <a:t>여기서 쓰인 비중</a:t>
            </a:r>
            <a:r>
              <a:rPr lang="en-US" altLang="ko-KR" sz="1600"/>
              <a:t>(%)</a:t>
            </a:r>
            <a:r>
              <a:rPr lang="ko-KR" altLang="en-US" sz="1600"/>
              <a:t>의 단위는 백분율을 기준으로 한다</a:t>
            </a:r>
            <a:r>
              <a:rPr lang="en-US" altLang="ko-KR" sz="16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E97D3-4334-4AC4-BCEF-E5B67C1EC91B}"/>
              </a:ext>
            </a:extLst>
          </p:cNvPr>
          <p:cNvSpPr txBox="1"/>
          <p:nvPr/>
        </p:nvSpPr>
        <p:spPr>
          <a:xfrm>
            <a:off x="280740" y="12820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범행도구발견</a:t>
            </a:r>
            <a:r>
              <a:rPr lang="en-US" altLang="ko-KR" sz="1600" dirty="0"/>
              <a:t>: ‘</a:t>
            </a:r>
            <a:r>
              <a:rPr lang="ko-KR" altLang="en-US" sz="1600" dirty="0"/>
              <a:t>범행</a:t>
            </a:r>
            <a:r>
              <a:rPr lang="en-US" altLang="ko-KR" sz="1600" dirty="0"/>
              <a:t>’, ‘</a:t>
            </a:r>
            <a:r>
              <a:rPr lang="ko-KR" altLang="en-US" sz="1600" dirty="0"/>
              <a:t>도구</a:t>
            </a:r>
            <a:r>
              <a:rPr lang="en-US" altLang="ko-KR" sz="1600" dirty="0"/>
              <a:t>’, ‘</a:t>
            </a:r>
            <a:r>
              <a:rPr lang="ko-KR" altLang="en-US" sz="1600" dirty="0"/>
              <a:t>발견</a:t>
            </a:r>
            <a:r>
              <a:rPr lang="en-US" altLang="ko-KR" sz="1600" dirty="0"/>
              <a:t>‘</a:t>
            </a:r>
            <a:r>
              <a:rPr lang="ko-KR" altLang="en-US" sz="1600" dirty="0"/>
              <a:t>이라는 세 개의 형태소가 결합된 합성어로써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      </a:t>
            </a:r>
            <a:r>
              <a:rPr lang="ko-KR" altLang="en-US" sz="1600" dirty="0"/>
              <a:t>각각의 의미에 따라 </a:t>
            </a:r>
            <a:r>
              <a:rPr lang="en-US" altLang="ko-KR" sz="1600" dirty="0"/>
              <a:t>‘</a:t>
            </a:r>
            <a:r>
              <a:rPr lang="ko-KR" altLang="en-US" sz="1600" dirty="0"/>
              <a:t>범행에 사용된 도구를 발견했다</a:t>
            </a:r>
            <a:r>
              <a:rPr lang="en-US" altLang="ko-KR" sz="1600" dirty="0"/>
              <a:t>’</a:t>
            </a:r>
            <a:r>
              <a:rPr lang="ko-KR" altLang="en-US" sz="1600" dirty="0"/>
              <a:t>라는 의미로 정의할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2DE98-402F-4751-B053-734F7EAF7EF5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3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94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2645538"/>
            <a:ext cx="10210800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신문</a:t>
            </a:r>
            <a:r>
              <a:rPr lang="en-US" altLang="ko-KR" sz="1600"/>
              <a:t>: ‘</a:t>
            </a:r>
            <a:r>
              <a:rPr lang="ko-KR" altLang="en-US" sz="1600"/>
              <a:t>알고 있는 사실을 캐어물음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3546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안면식별</a:t>
            </a:r>
            <a:r>
              <a:rPr lang="en-US" altLang="ko-KR" sz="1600"/>
              <a:t>: ‘</a:t>
            </a:r>
            <a:r>
              <a:rPr lang="ko-KR" altLang="en-US" sz="1600"/>
              <a:t>안면</a:t>
            </a:r>
            <a:r>
              <a:rPr lang="en-US" altLang="ko-KR" sz="1600"/>
              <a:t>’</a:t>
            </a:r>
            <a:r>
              <a:rPr lang="ko-KR" altLang="en-US" sz="1600"/>
              <a:t>과 </a:t>
            </a:r>
            <a:r>
              <a:rPr lang="en-US" altLang="ko-KR" sz="1600"/>
              <a:t>‘</a:t>
            </a:r>
            <a:r>
              <a:rPr lang="ko-KR" altLang="en-US" sz="1600"/>
              <a:t>식별</a:t>
            </a:r>
            <a:r>
              <a:rPr lang="en-US" altLang="ko-KR" sz="1600"/>
              <a:t>’</a:t>
            </a:r>
            <a:r>
              <a:rPr lang="ko-KR" altLang="en-US" sz="1600"/>
              <a:t>이라는 두 형태소가 결합된 합성어로써</a:t>
            </a:r>
            <a:r>
              <a:rPr lang="en-US" altLang="ko-KR" sz="160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각각의 의미에 따라 얼굴을 인식하거나 구별하는 것으로 정의한다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989926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신고</a:t>
            </a:r>
            <a:r>
              <a:rPr lang="en-US" altLang="ko-KR" sz="1600"/>
              <a:t>: ‘</a:t>
            </a:r>
            <a:r>
              <a:rPr lang="ko-KR" altLang="en-US" sz="1600"/>
              <a:t>국민이 법령의 규정에 따라 행정 관청에 일정한 사실을 진술ㆍ보고함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088784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장물</a:t>
            </a:r>
            <a:r>
              <a:rPr lang="en-US" altLang="ko-KR" sz="1600"/>
              <a:t>: ‘</a:t>
            </a:r>
            <a:r>
              <a:rPr lang="ko-KR" altLang="en-US" sz="1600"/>
              <a:t>절도</a:t>
            </a:r>
            <a:r>
              <a:rPr lang="en-US" altLang="ko-KR" sz="1600"/>
              <a:t>, </a:t>
            </a:r>
            <a:r>
              <a:rPr lang="ko-KR" altLang="en-US" sz="1600"/>
              <a:t>강도</a:t>
            </a:r>
            <a:r>
              <a:rPr lang="en-US" altLang="ko-KR" sz="1600"/>
              <a:t>, </a:t>
            </a:r>
            <a:r>
              <a:rPr lang="ko-KR" altLang="en-US" sz="1600"/>
              <a:t>사기</a:t>
            </a:r>
            <a:r>
              <a:rPr lang="en-US" altLang="ko-KR" sz="1600"/>
              <a:t>, </a:t>
            </a:r>
            <a:r>
              <a:rPr lang="ko-KR" altLang="en-US" sz="1600"/>
              <a:t>횡령 따위의 재산 범죄에 의하여 불법으로 가진 타인 소유의 재물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4433172"/>
            <a:ext cx="11237496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자수</a:t>
            </a:r>
            <a:r>
              <a:rPr lang="en-US" altLang="ko-KR" sz="1600"/>
              <a:t>: ‘</a:t>
            </a:r>
            <a:r>
              <a:rPr lang="ko-KR" altLang="en-US" sz="1600"/>
              <a:t>범인이 스스로 수사 기관에 자기의 범죄 사실을 신고하고</a:t>
            </a:r>
            <a:r>
              <a:rPr lang="en-US" altLang="ko-KR" sz="1600"/>
              <a:t>, </a:t>
            </a:r>
            <a:r>
              <a:rPr lang="ko-KR" altLang="en-US" sz="1600"/>
              <a:t>그 처분을 구하는 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5797938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전과조회</a:t>
            </a:r>
            <a:r>
              <a:rPr lang="en-US" altLang="ko-KR" sz="1600"/>
              <a:t>: ‘</a:t>
            </a:r>
            <a:r>
              <a:rPr lang="ko-KR" altLang="en-US" sz="1600"/>
              <a:t>전과</a:t>
            </a:r>
            <a:r>
              <a:rPr lang="en-US" altLang="ko-KR" sz="1600"/>
              <a:t>’</a:t>
            </a:r>
            <a:r>
              <a:rPr lang="ko-KR" altLang="en-US" sz="1600"/>
              <a:t>와 </a:t>
            </a:r>
            <a:r>
              <a:rPr lang="en-US" altLang="ko-KR" sz="1600"/>
              <a:t>‘</a:t>
            </a:r>
            <a:r>
              <a:rPr lang="ko-KR" altLang="en-US" sz="1600"/>
              <a:t>조회</a:t>
            </a:r>
            <a:r>
              <a:rPr lang="en-US" altLang="ko-KR" sz="1600"/>
              <a:t>‘</a:t>
            </a:r>
            <a:r>
              <a:rPr lang="ko-KR" altLang="en-US" sz="1600"/>
              <a:t>라는 두 형태소가 결합된 합성어로써</a:t>
            </a:r>
            <a:r>
              <a:rPr lang="en-US" altLang="ko-KR" sz="1600"/>
              <a:t>, </a:t>
            </a:r>
            <a:r>
              <a:rPr lang="ko-KR" altLang="en-US" sz="1600"/>
              <a:t>각각의 의미에 따라 범죄 경력을 확인하는 과정으로 정의한다</a:t>
            </a:r>
            <a:r>
              <a:rPr lang="en-US" altLang="ko-KR" sz="16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0FD6A-A046-4E5F-935F-74729E5EBBBD}"/>
              </a:ext>
            </a:extLst>
          </p:cNvPr>
          <p:cNvSpPr txBox="1"/>
          <p:nvPr/>
        </p:nvSpPr>
        <p:spPr>
          <a:xfrm>
            <a:off x="280740" y="128077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수사</a:t>
            </a:r>
            <a:r>
              <a:rPr lang="en-US" altLang="ko-KR" sz="1600" dirty="0"/>
              <a:t>: ‘</a:t>
            </a:r>
            <a:r>
              <a:rPr lang="ko-KR" altLang="en-US" sz="1600" dirty="0"/>
              <a:t>찾아서 조사함</a:t>
            </a:r>
            <a:r>
              <a:rPr lang="en-US" altLang="ko-KR" sz="1600" dirty="0"/>
              <a:t>’</a:t>
            </a:r>
            <a:r>
              <a:rPr lang="ko-KR" altLang="en-US" sz="1600" dirty="0"/>
              <a:t>을 말한다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C5A8C-4AA8-4678-B835-73D415A7DD7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4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153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1989668"/>
            <a:ext cx="11774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진정투서</a:t>
            </a:r>
            <a:r>
              <a:rPr lang="en-US" altLang="ko-KR" sz="1600"/>
              <a:t>: ‘</a:t>
            </a:r>
            <a:r>
              <a:rPr lang="ko-KR" altLang="en-US" sz="1600"/>
              <a:t>국민이 국가 또는 행정기관에 대한 불만과 희망사항을 개진하고 시정을 요구하는 행위를 표현하는 서식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2698591"/>
            <a:ext cx="1219200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타기관에서 이송</a:t>
            </a:r>
            <a:r>
              <a:rPr lang="en-US" altLang="ko-KR" sz="1600"/>
              <a:t>: ‘</a:t>
            </a:r>
            <a:r>
              <a:rPr lang="ko-KR" altLang="en-US" sz="1600"/>
              <a:t>타기관</a:t>
            </a:r>
            <a:r>
              <a:rPr lang="en-US" altLang="ko-KR" sz="1600"/>
              <a:t>’, ‘</a:t>
            </a:r>
            <a:r>
              <a:rPr lang="ko-KR" altLang="en-US" sz="1600"/>
              <a:t>에서</a:t>
            </a:r>
            <a:r>
              <a:rPr lang="en-US" altLang="ko-KR" sz="1600"/>
              <a:t>‘, ‘</a:t>
            </a:r>
            <a:r>
              <a:rPr lang="ko-KR" altLang="en-US" sz="1600"/>
              <a:t>이송</a:t>
            </a:r>
            <a:r>
              <a:rPr lang="en-US" altLang="ko-KR" sz="1600"/>
              <a:t>’</a:t>
            </a:r>
            <a:r>
              <a:rPr lang="ko-KR" altLang="en-US" sz="1600"/>
              <a:t>이라는 세 개의 형태소가 결합된 합성어로써</a:t>
            </a:r>
            <a:r>
              <a:rPr lang="en-US" altLang="ko-KR" sz="160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		</a:t>
            </a:r>
            <a:r>
              <a:rPr lang="ko-KR" altLang="en-US" sz="1600"/>
              <a:t>각각의 의미에 따라 한 기관에서 다른 기관으로 필요한 정보나 문서 등을 전달하는 과정으로 정의한다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074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지능범죄</a:t>
            </a:r>
            <a:r>
              <a:rPr lang="en-US" altLang="ko-KR" sz="1600" dirty="0"/>
              <a:t>: </a:t>
            </a:r>
            <a:r>
              <a:rPr lang="ko-KR" altLang="en-US" sz="1600" dirty="0"/>
              <a:t>직무유기</a:t>
            </a:r>
            <a:r>
              <a:rPr lang="en-US" altLang="ko-KR" sz="1600" dirty="0"/>
              <a:t>, </a:t>
            </a:r>
            <a:r>
              <a:rPr lang="ko-KR" altLang="en-US" sz="1600" dirty="0"/>
              <a:t>직권남용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증수뢰</a:t>
            </a:r>
            <a:r>
              <a:rPr lang="en-US" altLang="ko-KR" sz="1600" dirty="0"/>
              <a:t>, </a:t>
            </a:r>
            <a:r>
              <a:rPr lang="ko-KR" altLang="en-US" sz="1600" dirty="0"/>
              <a:t>통화</a:t>
            </a:r>
            <a:r>
              <a:rPr lang="en-US" altLang="ko-KR" sz="1600" dirty="0"/>
              <a:t>, </a:t>
            </a:r>
            <a:r>
              <a:rPr lang="ko-KR" altLang="en-US" sz="1600" dirty="0"/>
              <a:t>문서</a:t>
            </a:r>
            <a:r>
              <a:rPr lang="en-US" altLang="ko-KR" sz="1600" dirty="0"/>
              <a:t>·</a:t>
            </a:r>
            <a:r>
              <a:rPr lang="ko-KR" altLang="en-US" sz="1600" dirty="0"/>
              <a:t>인장</a:t>
            </a:r>
            <a:r>
              <a:rPr lang="en-US" altLang="ko-KR" sz="1600" dirty="0"/>
              <a:t>, </a:t>
            </a:r>
            <a:r>
              <a:rPr lang="ko-KR" altLang="en-US" sz="1600" dirty="0"/>
              <a:t>유가증권인지</a:t>
            </a:r>
            <a:r>
              <a:rPr lang="en-US" altLang="ko-KR" sz="1600" dirty="0"/>
              <a:t>, </a:t>
            </a:r>
            <a:r>
              <a:rPr lang="ko-KR" altLang="en-US" sz="1600" dirty="0"/>
              <a:t>사기</a:t>
            </a:r>
            <a:r>
              <a:rPr lang="en-US" altLang="ko-KR" sz="1600" dirty="0"/>
              <a:t>, </a:t>
            </a:r>
            <a:r>
              <a:rPr lang="ko-KR" altLang="en-US" sz="1600" dirty="0"/>
              <a:t>횡령</a:t>
            </a:r>
            <a:r>
              <a:rPr lang="en-US" altLang="ko-KR" sz="1600" dirty="0"/>
              <a:t>, </a:t>
            </a:r>
            <a:r>
              <a:rPr lang="ko-KR" altLang="en-US" sz="1600" dirty="0"/>
              <a:t>배임을 통틀어 지능범죄라 한다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3729205"/>
            <a:ext cx="11237496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타인</a:t>
            </a:r>
            <a:r>
              <a:rPr lang="en-US" altLang="ko-KR" sz="1600"/>
              <a:t>: ‘</a:t>
            </a:r>
            <a:r>
              <a:rPr lang="ko-KR" altLang="en-US" sz="1600"/>
              <a:t>다른 사람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4438128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폭력범죄</a:t>
            </a:r>
            <a:r>
              <a:rPr lang="en-US" altLang="ko-KR" sz="1600"/>
              <a:t>: </a:t>
            </a:r>
            <a:r>
              <a:rPr lang="ko-KR" altLang="en-US" sz="1600"/>
              <a:t>상해</a:t>
            </a:r>
            <a:r>
              <a:rPr lang="en-US" altLang="ko-KR" sz="1600"/>
              <a:t>,</a:t>
            </a:r>
            <a:r>
              <a:rPr lang="ko-KR" altLang="en-US" sz="1600"/>
              <a:t> 폭행</a:t>
            </a:r>
            <a:r>
              <a:rPr lang="en-US" altLang="ko-KR" sz="1600"/>
              <a:t>, </a:t>
            </a:r>
            <a:r>
              <a:rPr lang="ko-KR" altLang="en-US" sz="1600"/>
              <a:t>체포</a:t>
            </a:r>
            <a:r>
              <a:rPr lang="en-US" altLang="ko-KR" sz="1600"/>
              <a:t>·</a:t>
            </a:r>
            <a:r>
              <a:rPr lang="ko-KR" altLang="en-US" sz="1600"/>
              <a:t>감금</a:t>
            </a:r>
            <a:r>
              <a:rPr lang="en-US" altLang="ko-KR" sz="1600"/>
              <a:t>, </a:t>
            </a:r>
            <a:r>
              <a:rPr lang="ko-KR" altLang="en-US" sz="1600"/>
              <a:t>협박</a:t>
            </a:r>
            <a:r>
              <a:rPr lang="en-US" altLang="ko-KR" sz="1600"/>
              <a:t>, </a:t>
            </a:r>
            <a:r>
              <a:rPr lang="ko-KR" altLang="en-US" sz="1600"/>
              <a:t>약취</a:t>
            </a:r>
            <a:r>
              <a:rPr lang="en-US" altLang="ko-KR" sz="1600"/>
              <a:t>·</a:t>
            </a:r>
            <a:r>
              <a:rPr lang="ko-KR" altLang="en-US" sz="1600"/>
              <a:t>유인</a:t>
            </a:r>
            <a:r>
              <a:rPr lang="en-US" altLang="ko-KR" sz="1600"/>
              <a:t>, </a:t>
            </a:r>
            <a:r>
              <a:rPr lang="ko-KR" altLang="en-US" sz="1600"/>
              <a:t>폭력행위등</a:t>
            </a:r>
            <a:r>
              <a:rPr lang="en-US" altLang="ko-KR" sz="1600"/>
              <a:t>, </a:t>
            </a:r>
            <a:r>
              <a:rPr lang="ko-KR" altLang="en-US" sz="1600"/>
              <a:t>공갈</a:t>
            </a:r>
            <a:r>
              <a:rPr lang="en-US" altLang="ko-KR" sz="1600"/>
              <a:t>, </a:t>
            </a:r>
            <a:r>
              <a:rPr lang="ko-KR" altLang="en-US" sz="1600"/>
              <a:t>손괴를 통틀어 폭력범죄라 한다</a:t>
            </a:r>
            <a:r>
              <a:rPr lang="en-US" altLang="ko-KR" sz="160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09727-0685-45EC-9EB9-35CBF0C7F99F}"/>
              </a:ext>
            </a:extLst>
          </p:cNvPr>
          <p:cNvSpPr/>
          <p:nvPr/>
        </p:nvSpPr>
        <p:spPr>
          <a:xfrm>
            <a:off x="280740" y="5802433"/>
            <a:ext cx="10210800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현행범</a:t>
            </a:r>
            <a:r>
              <a:rPr lang="en-US" altLang="ko-KR" sz="1600"/>
              <a:t>: ‘</a:t>
            </a:r>
            <a:r>
              <a:rPr lang="ko-KR" altLang="en-US" sz="1600"/>
              <a:t>범죄를 실행하는 중이거나 실행한 직후에 잡힌 범인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D074-C1C8-48AD-830C-D24F1736867A}"/>
              </a:ext>
            </a:extLst>
          </p:cNvPr>
          <p:cNvSpPr txBox="1"/>
          <p:nvPr/>
        </p:nvSpPr>
        <p:spPr>
          <a:xfrm>
            <a:off x="280740" y="5147051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피해자</a:t>
            </a:r>
            <a:r>
              <a:rPr lang="en-US" altLang="ko-KR" sz="1600"/>
              <a:t>: ‘</a:t>
            </a:r>
            <a:r>
              <a:rPr lang="ko-KR" altLang="en-US" sz="1600"/>
              <a:t>자신의 생명이나 신체</a:t>
            </a:r>
            <a:r>
              <a:rPr lang="en-US" altLang="ko-KR" sz="1600"/>
              <a:t>, </a:t>
            </a:r>
            <a:r>
              <a:rPr lang="ko-KR" altLang="en-US" sz="1600"/>
              <a:t>재산</a:t>
            </a:r>
            <a:r>
              <a:rPr lang="en-US" altLang="ko-KR" sz="1600"/>
              <a:t>, </a:t>
            </a:r>
            <a:r>
              <a:rPr lang="ko-KR" altLang="en-US" sz="1600"/>
              <a:t>명예 따위에 침해 또는 위협을 받은 사람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69963-B12F-4CE7-A15B-5989E9BC100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5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56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D069-9B20-47CB-82CA-2C24CE1F93FE}"/>
              </a:ext>
            </a:extLst>
          </p:cNvPr>
          <p:cNvSpPr txBox="1"/>
          <p:nvPr/>
        </p:nvSpPr>
        <p:spPr>
          <a:xfrm>
            <a:off x="263352" y="833784"/>
            <a:ext cx="121377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/>
              <a:t>판결</a:t>
            </a:r>
            <a:r>
              <a:rPr lang="en-US" altLang="ko-KR" sz="1700" dirty="0"/>
              <a:t>: </a:t>
            </a:r>
            <a:r>
              <a:rPr lang="ko-KR" altLang="en-US" sz="1700" dirty="0"/>
              <a:t>법원에서 내리는 최종 결정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환송</a:t>
            </a:r>
            <a:r>
              <a:rPr lang="en-US" altLang="ko-KR" sz="1700" dirty="0"/>
              <a:t>: </a:t>
            </a:r>
            <a:r>
              <a:rPr lang="ko-KR" altLang="en-US" sz="1700" dirty="0"/>
              <a:t>사건을 원심법원으로 보냄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상소</a:t>
            </a:r>
            <a:r>
              <a:rPr lang="en-US" altLang="ko-KR" sz="1700" dirty="0"/>
              <a:t>: </a:t>
            </a:r>
            <a:r>
              <a:rPr lang="ko-KR" altLang="en-US" sz="1700" dirty="0" err="1"/>
              <a:t>미확정</a:t>
            </a:r>
            <a:r>
              <a:rPr lang="ko-KR" altLang="en-US" sz="1700" dirty="0"/>
              <a:t> 재판</a:t>
            </a:r>
            <a:r>
              <a:rPr lang="en-US" altLang="ko-KR" sz="1400" dirty="0"/>
              <a:t>(</a:t>
            </a:r>
            <a:r>
              <a:rPr lang="ko-KR" altLang="en-US" sz="1400" dirty="0"/>
              <a:t>상소기간을 </a:t>
            </a:r>
            <a:r>
              <a:rPr lang="ko-KR" altLang="en-US" sz="1400" dirty="0" err="1"/>
              <a:t>도과하지</a:t>
            </a:r>
            <a:r>
              <a:rPr lang="ko-KR" altLang="en-US" sz="1400" dirty="0"/>
              <a:t> 않았거나 대법원의 판결이 아닌 판결</a:t>
            </a:r>
            <a:r>
              <a:rPr lang="en-US" altLang="ko-KR" sz="1400" dirty="0"/>
              <a:t>)</a:t>
            </a:r>
            <a:r>
              <a:rPr lang="en-US" altLang="ko-KR" dirty="0"/>
              <a:t> </a:t>
            </a:r>
            <a:r>
              <a:rPr lang="ko-KR" altLang="en-US" sz="1700" dirty="0"/>
              <a:t>에 대하여 상급법원에 구제를 구하는 </a:t>
            </a:r>
            <a:r>
              <a:rPr lang="en-US" altLang="ko-KR" sz="1700" dirty="0"/>
              <a:t>'</a:t>
            </a:r>
            <a:r>
              <a:rPr lang="ko-KR" altLang="en-US" sz="1700" dirty="0"/>
              <a:t>불복</a:t>
            </a:r>
            <a:r>
              <a:rPr lang="en-US" altLang="ko-KR" sz="1700" dirty="0"/>
              <a:t>’ </a:t>
            </a:r>
            <a:r>
              <a:rPr lang="ko-KR" altLang="en-US" sz="1700" dirty="0"/>
              <a:t>신청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</a:t>
            </a:r>
            <a:r>
              <a:rPr lang="ko-KR" altLang="en-US" sz="1700" dirty="0"/>
              <a:t>항소</a:t>
            </a:r>
            <a:r>
              <a:rPr lang="en-US" altLang="ko-KR" sz="1700" dirty="0"/>
              <a:t>: 1</a:t>
            </a:r>
            <a:r>
              <a:rPr lang="ko-KR" altLang="en-US" sz="1700" dirty="0"/>
              <a:t>심의 종국 판결에 대한 불복 상소</a:t>
            </a:r>
            <a:r>
              <a:rPr lang="en-US" altLang="ko-KR" sz="1700" dirty="0"/>
              <a:t>. </a:t>
            </a:r>
            <a:r>
              <a:rPr lang="ko-KR" altLang="en-US" sz="1700" dirty="0"/>
              <a:t>상급 법원에 다시 판결을 구하는 것</a:t>
            </a:r>
            <a:r>
              <a:rPr lang="en-US" altLang="ko-KR" sz="17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	- 1</a:t>
            </a:r>
            <a:r>
              <a:rPr lang="ko-KR" altLang="en-US" sz="1700" dirty="0"/>
              <a:t>심이기 때문에 지방법원에서 고등법원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</a:t>
            </a:r>
            <a:r>
              <a:rPr lang="ko-KR" altLang="en-US" sz="1700" dirty="0"/>
              <a:t>상고</a:t>
            </a:r>
            <a:r>
              <a:rPr lang="en-US" altLang="ko-KR" sz="1700" dirty="0"/>
              <a:t>: 2</a:t>
            </a:r>
            <a:r>
              <a:rPr lang="ko-KR" altLang="en-US" sz="1700" dirty="0"/>
              <a:t>심의 종국 판결에 대한 상소</a:t>
            </a:r>
            <a:r>
              <a:rPr lang="en-US" altLang="ko-KR" sz="1700" dirty="0"/>
              <a:t>. </a:t>
            </a:r>
            <a:r>
              <a:rPr lang="ko-KR" altLang="en-US" sz="1700" dirty="0"/>
              <a:t>대법원에 다시 판결을 구하는 것</a:t>
            </a:r>
            <a:r>
              <a:rPr lang="en-US" altLang="ko-KR" sz="17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	-2</a:t>
            </a:r>
            <a:r>
              <a:rPr lang="ko-KR" altLang="en-US" sz="1700" dirty="0"/>
              <a:t>심이기 때문에 고등법원에서 대법원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기각</a:t>
            </a:r>
            <a:r>
              <a:rPr lang="en-US" altLang="ko-KR" sz="1700" dirty="0"/>
              <a:t>:</a:t>
            </a:r>
            <a:r>
              <a:rPr lang="ko-KR" altLang="en-US" sz="1700" dirty="0"/>
              <a:t>신청의 내용을 배척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사용한 데이터의 기준은 </a:t>
            </a:r>
            <a:r>
              <a:rPr lang="en-US" altLang="ko-KR" sz="1700" dirty="0"/>
              <a:t>23</a:t>
            </a:r>
            <a:r>
              <a:rPr lang="ko-KR" altLang="en-US" sz="1700" dirty="0"/>
              <a:t>년</a:t>
            </a:r>
            <a:r>
              <a:rPr lang="en-US" altLang="ko-KR" sz="1700" dirty="0"/>
              <a:t>9</a:t>
            </a:r>
            <a:r>
              <a:rPr lang="ko-KR" altLang="en-US" sz="1700" dirty="0"/>
              <a:t>월</a:t>
            </a:r>
            <a:r>
              <a:rPr lang="en-US" altLang="ko-KR" sz="1700" dirty="0"/>
              <a:t>7</a:t>
            </a:r>
            <a:r>
              <a:rPr lang="ko-KR" altLang="en-US" sz="1700" dirty="0"/>
              <a:t>일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대분류 </a:t>
            </a:r>
            <a:r>
              <a:rPr lang="en-US" altLang="ko-KR" sz="1700" dirty="0"/>
              <a:t>- </a:t>
            </a:r>
            <a:r>
              <a:rPr lang="ko-KR" altLang="en-US" sz="1700" dirty="0"/>
              <a:t>이욕</a:t>
            </a:r>
            <a:r>
              <a:rPr lang="en-US" altLang="ko-KR" sz="1700" dirty="0"/>
              <a:t>, </a:t>
            </a:r>
            <a:r>
              <a:rPr lang="ko-KR" altLang="en-US" sz="1700" dirty="0"/>
              <a:t>다른 이유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이욕</a:t>
            </a:r>
            <a:r>
              <a:rPr lang="en-US" altLang="ko-KR" sz="1700" dirty="0"/>
              <a:t>: </a:t>
            </a:r>
            <a:r>
              <a:rPr lang="ko-KR" altLang="en-US" sz="1700" dirty="0"/>
              <a:t>이욕은 </a:t>
            </a:r>
            <a:r>
              <a:rPr lang="en-US" altLang="ko-KR" sz="1700" dirty="0"/>
              <a:t>'</a:t>
            </a:r>
            <a:r>
              <a:rPr lang="ko-KR" altLang="en-US" sz="1700" dirty="0"/>
              <a:t>개인적인 이익을 탐내는 마음</a:t>
            </a:r>
            <a:r>
              <a:rPr lang="en-US" altLang="ko-KR" sz="1700" dirty="0"/>
              <a:t>' </a:t>
            </a:r>
            <a:r>
              <a:rPr lang="ko-KR" altLang="en-US" sz="1700" dirty="0"/>
              <a:t>이다</a:t>
            </a:r>
            <a:r>
              <a:rPr lang="en-US" altLang="ko-KR" sz="1700" dirty="0"/>
              <a:t>. </a:t>
            </a:r>
            <a:r>
              <a:rPr lang="ko-KR" altLang="en-US" sz="1700" dirty="0"/>
              <a:t>금전적 </a:t>
            </a:r>
            <a:r>
              <a:rPr lang="ko-KR" altLang="en-US" sz="1700" dirty="0" err="1"/>
              <a:t>욕구뿐만아니라</a:t>
            </a:r>
            <a:r>
              <a:rPr lang="ko-KR" altLang="en-US" sz="1700" dirty="0"/>
              <a:t> 다른 욕구들을 모두 포함한다고 판단했다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다른 이유</a:t>
            </a:r>
            <a:r>
              <a:rPr lang="en-US" altLang="ko-KR" sz="1700" dirty="0"/>
              <a:t>: </a:t>
            </a:r>
            <a:r>
              <a:rPr lang="ko-KR" altLang="en-US" sz="1700" dirty="0"/>
              <a:t>사회에서의 인간관계 및 피의자의 감정 및 정신 등이 범행동기이다</a:t>
            </a:r>
            <a:r>
              <a:rPr lang="en-US" altLang="ko-KR" sz="17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55DC9-2467-420B-B89B-5BB206F2C5A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523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B30C8-87DB-40E0-8A72-6775CCD4364B}"/>
              </a:ext>
            </a:extLst>
          </p:cNvPr>
          <p:cNvSpPr txBox="1"/>
          <p:nvPr/>
        </p:nvSpPr>
        <p:spPr>
          <a:xfrm>
            <a:off x="275572" y="538619"/>
            <a:ext cx="1161162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범행을 하게 된 계기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허영사치</a:t>
            </a:r>
            <a:r>
              <a:rPr lang="en-US" altLang="ko-KR" dirty="0"/>
              <a:t>: </a:t>
            </a:r>
            <a:r>
              <a:rPr lang="ko-KR" altLang="en-US" dirty="0"/>
              <a:t>필요 이상의 겉치레와 자신의 분수에 맞지 않게 재화를 사용하는 행위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고의</a:t>
            </a:r>
            <a:r>
              <a:rPr lang="en-US" altLang="ko-KR" dirty="0"/>
              <a:t>: </a:t>
            </a:r>
            <a:r>
              <a:rPr lang="ko-KR" altLang="en-US" dirty="0"/>
              <a:t>형법에서 타인의 권리를 침해하는 줄 알면서도 </a:t>
            </a:r>
            <a:r>
              <a:rPr lang="en-US" altLang="ko-KR" dirty="0"/>
              <a:t>'</a:t>
            </a:r>
            <a:r>
              <a:rPr lang="ko-KR" altLang="en-US" dirty="0"/>
              <a:t>일부러</a:t>
            </a:r>
            <a:r>
              <a:rPr lang="en-US" altLang="ko-KR" dirty="0"/>
              <a:t>' </a:t>
            </a:r>
            <a:r>
              <a:rPr lang="ko-KR" altLang="en-US" dirty="0"/>
              <a:t>하는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치킨에 독을 타서 누군가에게 직접 </a:t>
            </a:r>
            <a:r>
              <a:rPr lang="ko-KR" altLang="en-US" dirty="0" err="1"/>
              <a:t>건네주는</a:t>
            </a:r>
            <a:r>
              <a:rPr lang="ko-KR" altLang="en-US" dirty="0"/>
              <a:t> 행위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미필적 고의</a:t>
            </a:r>
            <a:r>
              <a:rPr lang="en-US" altLang="ko-KR" dirty="0"/>
              <a:t>: </a:t>
            </a:r>
            <a:r>
              <a:rPr lang="ko-KR" altLang="en-US" dirty="0"/>
              <a:t>타인의 권리를 침해할 수도 있는 행동임을 알면서도 침해해도 상관없다는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누가 내 치킨을 몰래 먹는 것을 알고있는 상황에서 그 치킨에 독을 타는 행위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인식있는</a:t>
            </a:r>
            <a:r>
              <a:rPr lang="ko-KR" altLang="en-US" dirty="0"/>
              <a:t> 과실</a:t>
            </a:r>
            <a:r>
              <a:rPr lang="en-US" altLang="ko-KR" dirty="0"/>
              <a:t>: </a:t>
            </a:r>
            <a:r>
              <a:rPr lang="ko-KR" altLang="en-US" dirty="0"/>
              <a:t>타인의 권리를 침해할 수도 있는 행동임을 알지만 침해하지 않을 거라는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누가 </a:t>
            </a:r>
            <a:r>
              <a:rPr lang="ko-KR" altLang="en-US" dirty="0" err="1"/>
              <a:t>만지겠어</a:t>
            </a:r>
            <a:r>
              <a:rPr lang="en-US" altLang="ko-KR" dirty="0"/>
              <a:t>? </a:t>
            </a:r>
            <a:r>
              <a:rPr lang="ko-KR" altLang="en-US" dirty="0"/>
              <a:t>라고 생각하며 독을 탄 치킨을 냉장고에 넣어 놓는 행위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A4E88-74AF-4668-A136-C9DADCC4A1A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0075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B30C8-87DB-40E0-8A72-6775CCD4364B}"/>
              </a:ext>
            </a:extLst>
          </p:cNvPr>
          <p:cNvSpPr txBox="1"/>
          <p:nvPr/>
        </p:nvSpPr>
        <p:spPr>
          <a:xfrm>
            <a:off x="275572" y="538619"/>
            <a:ext cx="116116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형법 제 </a:t>
            </a:r>
            <a:r>
              <a:rPr lang="en-US" altLang="ko-KR" dirty="0"/>
              <a:t>14</a:t>
            </a:r>
            <a:r>
              <a:rPr lang="ko-KR" altLang="en-US" dirty="0"/>
              <a:t>조 과실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정상적으로 기울여야할 주의</a:t>
            </a:r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</a:t>
            </a:r>
            <a:r>
              <a:rPr lang="ko-KR" altLang="en-US" dirty="0"/>
              <a:t>를 게을리하여</a:t>
            </a:r>
            <a:r>
              <a:rPr lang="en-US" altLang="ko-KR" dirty="0"/>
              <a:t>(</a:t>
            </a:r>
            <a:r>
              <a:rPr lang="ko-KR" altLang="en-US" dirty="0"/>
              <a:t>부주의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죄의 성립요소인 </a:t>
            </a:r>
            <a:r>
              <a:rPr lang="en-US" altLang="ko-KR" dirty="0"/>
              <a:t>'</a:t>
            </a:r>
            <a:r>
              <a:rPr lang="ko-KR" altLang="en-US" dirty="0"/>
              <a:t>사실을 인식하지 못한 행위</a:t>
            </a:r>
            <a:r>
              <a:rPr lang="en-US" altLang="ko-KR" dirty="0"/>
              <a:t>'</a:t>
            </a:r>
            <a:r>
              <a:rPr lang="ko-KR" altLang="en-US" dirty="0"/>
              <a:t>는 법률에 </a:t>
            </a:r>
            <a:r>
              <a:rPr lang="en-US" altLang="ko-KR" dirty="0"/>
              <a:t>'</a:t>
            </a:r>
            <a:r>
              <a:rPr lang="ko-KR" altLang="en-US" dirty="0"/>
              <a:t>특별한 규정</a:t>
            </a:r>
            <a:r>
              <a:rPr lang="en-US" altLang="ko-KR" dirty="0"/>
              <a:t>'</a:t>
            </a:r>
            <a:r>
              <a:rPr lang="ko-KR" altLang="en-US" dirty="0"/>
              <a:t>이 있는 경우에만 처벌한다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유흥</a:t>
            </a:r>
            <a:r>
              <a:rPr lang="en-US" altLang="ko-KR" dirty="0"/>
              <a:t>: </a:t>
            </a:r>
            <a:r>
              <a:rPr lang="ko-KR" altLang="en-US" dirty="0"/>
              <a:t>한자를 풀면 </a:t>
            </a:r>
            <a:r>
              <a:rPr lang="en-US" altLang="ko-KR" dirty="0"/>
              <a:t>‘</a:t>
            </a:r>
            <a:r>
              <a:rPr lang="ko-KR" altLang="en-US" dirty="0"/>
              <a:t>흥겹게 논다</a:t>
            </a:r>
            <a:r>
              <a:rPr lang="en-US" altLang="ko-KR" dirty="0"/>
              <a:t>’</a:t>
            </a:r>
            <a:r>
              <a:rPr lang="ko-KR" altLang="en-US" dirty="0"/>
              <a:t>는 의미가 된다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다만 음주와 성매매를 하는 업소들이 </a:t>
            </a:r>
            <a:r>
              <a:rPr lang="en-US" altLang="ko-KR" dirty="0"/>
              <a:t>'</a:t>
            </a:r>
            <a:r>
              <a:rPr lang="ko-KR" altLang="en-US" dirty="0"/>
              <a:t>유흥업소</a:t>
            </a:r>
            <a:r>
              <a:rPr lang="en-US" altLang="ko-KR" dirty="0"/>
              <a:t>'</a:t>
            </a:r>
            <a:r>
              <a:rPr lang="ko-KR" altLang="en-US" dirty="0"/>
              <a:t>라는 은어로 불리면서 부정적인 쪽으로 의미변화가 되어 주로 성매매</a:t>
            </a:r>
            <a:r>
              <a:rPr lang="en-US" altLang="ko-KR" dirty="0"/>
              <a:t>, </a:t>
            </a:r>
            <a:r>
              <a:rPr lang="ko-KR" altLang="en-US" dirty="0"/>
              <a:t>유사성매매</a:t>
            </a:r>
            <a:r>
              <a:rPr lang="en-US" altLang="ko-KR" dirty="0"/>
              <a:t>, </a:t>
            </a:r>
            <a:r>
              <a:rPr lang="ko-KR" altLang="en-US" dirty="0"/>
              <a:t>술</a:t>
            </a:r>
            <a:r>
              <a:rPr lang="en-US" altLang="ko-KR" dirty="0"/>
              <a:t>, </a:t>
            </a:r>
            <a:r>
              <a:rPr lang="ko-KR" altLang="en-US" dirty="0"/>
              <a:t>담배</a:t>
            </a:r>
            <a:r>
              <a:rPr lang="en-US" altLang="ko-KR" dirty="0"/>
              <a:t>, </a:t>
            </a:r>
            <a:r>
              <a:rPr lang="ko-KR" altLang="en-US" dirty="0"/>
              <a:t>마약</a:t>
            </a:r>
            <a:r>
              <a:rPr lang="en-US" altLang="ko-KR" dirty="0"/>
              <a:t>, </a:t>
            </a:r>
            <a:r>
              <a:rPr lang="ko-KR" altLang="en-US" dirty="0"/>
              <a:t>도박 등 성인의 놀이를 뜻하게 되었다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'</a:t>
            </a:r>
            <a:r>
              <a:rPr lang="ko-KR" altLang="en-US" dirty="0"/>
              <a:t>유흥</a:t>
            </a:r>
            <a:r>
              <a:rPr lang="en-US" altLang="ko-KR" dirty="0"/>
              <a:t>'</a:t>
            </a:r>
            <a:r>
              <a:rPr lang="ko-KR" altLang="en-US" dirty="0"/>
              <a:t>의 의미변화로 인해 일반적인 놀이는 유흥이 아닌 오락</a:t>
            </a:r>
            <a:r>
              <a:rPr lang="en-US" altLang="ko-KR" dirty="0"/>
              <a:t>, </a:t>
            </a:r>
            <a:r>
              <a:rPr lang="ko-KR" altLang="en-US" dirty="0"/>
              <a:t>여가</a:t>
            </a:r>
            <a:r>
              <a:rPr lang="en-US" altLang="ko-KR" dirty="0"/>
              <a:t>, </a:t>
            </a:r>
            <a:r>
              <a:rPr lang="ko-KR" altLang="en-US" dirty="0"/>
              <a:t>유희 등으로 불린다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후에 나오는 그래프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범죄명</a:t>
            </a:r>
            <a:r>
              <a:rPr lang="en-US" altLang="ko-KR" dirty="0"/>
              <a:t>, </a:t>
            </a:r>
            <a:r>
              <a:rPr lang="ko-KR" altLang="en-US" dirty="0"/>
              <a:t>범행동기 대분류</a:t>
            </a:r>
            <a:r>
              <a:rPr lang="en-US" altLang="ko-KR" dirty="0"/>
              <a:t>, y</a:t>
            </a:r>
            <a:r>
              <a:rPr lang="ko-KR" altLang="en-US" dirty="0"/>
              <a:t>축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C7D49-D047-48BE-9ED9-A283BE686C2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3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1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47216-8A78-402A-944D-BCDF2EA4BE07}"/>
              </a:ext>
            </a:extLst>
          </p:cNvPr>
          <p:cNvSpPr txBox="1"/>
          <p:nvPr/>
        </p:nvSpPr>
        <p:spPr>
          <a:xfrm>
            <a:off x="330200" y="711200"/>
            <a:ext cx="1158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데이터의 기준은 </a:t>
            </a:r>
            <a:r>
              <a:rPr lang="en-US" altLang="ko-KR" dirty="0"/>
              <a:t>23</a:t>
            </a:r>
            <a:r>
              <a:rPr lang="ko-KR" altLang="en-US" dirty="0"/>
              <a:t>년</a:t>
            </a:r>
            <a:r>
              <a:rPr lang="en-US" altLang="ko-KR" dirty="0"/>
              <a:t>9</a:t>
            </a:r>
            <a:r>
              <a:rPr lang="ko-KR" altLang="en-US" dirty="0"/>
              <a:t>월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양형의 기준</a:t>
            </a:r>
            <a:r>
              <a:rPr lang="en-US" altLang="ko-KR" dirty="0"/>
              <a:t>, </a:t>
            </a:r>
            <a:r>
              <a:rPr lang="ko-KR" altLang="en-US" dirty="0"/>
              <a:t>우발적 살인</a:t>
            </a:r>
            <a:r>
              <a:rPr lang="en-US" altLang="ko-KR" dirty="0"/>
              <a:t>, </a:t>
            </a:r>
            <a:r>
              <a:rPr lang="ko-KR" altLang="en-US" dirty="0" err="1"/>
              <a:t>감경요소</a:t>
            </a:r>
            <a:r>
              <a:rPr lang="ko-KR" altLang="en-US" dirty="0"/>
              <a:t> 확인 위해 참고한 자료</a:t>
            </a:r>
            <a:r>
              <a:rPr lang="en-US" altLang="ko-KR" dirty="0"/>
              <a:t>(</a:t>
            </a:r>
            <a:r>
              <a:rPr lang="ko-KR" altLang="en-US" dirty="0"/>
              <a:t>판례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1600" b="1" dirty="0"/>
              <a:t>광주지방법원 </a:t>
            </a:r>
            <a:r>
              <a:rPr lang="en-US" altLang="ko-KR" sz="1600" b="1" dirty="0"/>
              <a:t>2021. 10. 8. </a:t>
            </a:r>
            <a:r>
              <a:rPr lang="ko-KR" altLang="en-US" sz="1600" b="1" dirty="0"/>
              <a:t>선고 </a:t>
            </a:r>
            <a:r>
              <a:rPr lang="en-US" altLang="ko-KR" sz="1600" b="1" dirty="0"/>
              <a:t>2021</a:t>
            </a:r>
            <a:r>
              <a:rPr lang="ko-KR" altLang="en-US" sz="1600" b="1" dirty="0" err="1"/>
              <a:t>고합</a:t>
            </a:r>
            <a:r>
              <a:rPr lang="en-US" altLang="ko-KR" sz="1600" b="1" dirty="0"/>
              <a:t>247, 2021</a:t>
            </a:r>
            <a:r>
              <a:rPr lang="ko-KR" altLang="en-US" sz="1600" b="1" dirty="0" err="1"/>
              <a:t>고합</a:t>
            </a:r>
            <a:r>
              <a:rPr lang="en-US" altLang="ko-KR" sz="1600" b="1" dirty="0"/>
              <a:t>322(</a:t>
            </a:r>
            <a:r>
              <a:rPr lang="ko-KR" altLang="en-US" sz="1600" b="1" dirty="0"/>
              <a:t>병합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판결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폭행치사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폭행</a:t>
            </a:r>
            <a:r>
              <a:rPr lang="en-US" altLang="ko-KR" sz="1600" b="1" dirty="0"/>
              <a:t>] [</a:t>
            </a:r>
            <a:r>
              <a:rPr lang="ko-KR" altLang="en-US" sz="1600" b="1" dirty="0" err="1"/>
              <a:t>각공</a:t>
            </a:r>
            <a:r>
              <a:rPr lang="en-US" altLang="ko-KR" sz="1600" b="1" dirty="0"/>
              <a:t>2021</a:t>
            </a:r>
            <a:r>
              <a:rPr lang="ko-KR" altLang="en-US" sz="1600" b="1" dirty="0"/>
              <a:t>하</a:t>
            </a:r>
            <a:r>
              <a:rPr lang="en-US" altLang="ko-KR" sz="1600" b="1" dirty="0"/>
              <a:t>,732], </a:t>
            </a:r>
            <a:r>
              <a:rPr lang="ko-KR" altLang="en-US" sz="1600" b="1" dirty="0"/>
              <a:t>확정</a:t>
            </a:r>
            <a:r>
              <a:rPr lang="en-US" altLang="ko-KR" sz="1600" b="1" dirty="0"/>
              <a:t>,</a:t>
            </a:r>
            <a:endParaRPr lang="ko-KR" altLang="en-US" sz="1600" dirty="0"/>
          </a:p>
          <a:p>
            <a:r>
              <a:rPr lang="en-US" altLang="ko-KR" sz="1200" dirty="0">
                <a:hlinkClick r:id="rId2"/>
              </a:rPr>
              <a:t>https://casenote.kr/%EA%B4%91%EC%A3%BC%EC%A7%80%EB%B0%A9%EB%B2%95%EC%9B%90/2021%EA%B3%A0%ED%95%A9247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b="1" dirty="0"/>
              <a:t>부산고등법원 </a:t>
            </a:r>
            <a:r>
              <a:rPr lang="en-US" altLang="ko-KR" sz="1600" b="1" dirty="0"/>
              <a:t>2022. 5. 26. </a:t>
            </a:r>
            <a:r>
              <a:rPr lang="ko-KR" altLang="en-US" sz="1600" b="1" dirty="0"/>
              <a:t>선고 </a:t>
            </a:r>
            <a:r>
              <a:rPr lang="en-US" altLang="ko-KR" sz="1600" b="1" dirty="0"/>
              <a:t>2022</a:t>
            </a:r>
            <a:r>
              <a:rPr lang="ko-KR" altLang="en-US" sz="1600" b="1" dirty="0"/>
              <a:t>노</a:t>
            </a:r>
            <a:r>
              <a:rPr lang="en-US" altLang="ko-KR" sz="1600" b="1" dirty="0"/>
              <a:t>14 </a:t>
            </a:r>
            <a:r>
              <a:rPr lang="ko-KR" altLang="en-US" sz="1600" b="1" dirty="0"/>
              <a:t>판결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살인</a:t>
            </a:r>
            <a:r>
              <a:rPr lang="en-US" altLang="ko-KR" sz="1600" b="1" dirty="0"/>
              <a:t>],</a:t>
            </a:r>
            <a:endParaRPr lang="en-US" altLang="ko-KR" sz="1100" dirty="0"/>
          </a:p>
          <a:p>
            <a:r>
              <a:rPr lang="en-US" altLang="ko-KR" sz="1200" dirty="0">
                <a:hlinkClick r:id="rId3"/>
              </a:rPr>
              <a:t>https://casenote.kr/%EB%B6%80%EC%82%B0%EA%B3%A0%EB%93%B1%EB%B2%95%EC%9B%90/2022%EB%85%B814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대구지방법원 </a:t>
            </a:r>
            <a:r>
              <a:rPr lang="en-US" altLang="ko-KR" b="1" dirty="0"/>
              <a:t>2022. 7. 8. </a:t>
            </a:r>
            <a:r>
              <a:rPr lang="ko-KR" altLang="en-US" b="1" dirty="0"/>
              <a:t>선고 </a:t>
            </a:r>
            <a:r>
              <a:rPr lang="en-US" altLang="ko-KR" b="1" dirty="0"/>
              <a:t>2021</a:t>
            </a:r>
            <a:r>
              <a:rPr lang="ko-KR" altLang="en-US" b="1" dirty="0"/>
              <a:t>노</a:t>
            </a:r>
            <a:r>
              <a:rPr lang="en-US" altLang="ko-KR" b="1" dirty="0"/>
              <a:t>2966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과실치상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https://casenote.kr/%EB%8C%80%EA%B5%AC%EC%A7%80%EB%B0%A9%EB%B2%95%EC%9B%90/2021%EB%85%B82966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울산지방법원 </a:t>
            </a:r>
            <a:r>
              <a:rPr lang="en-US" altLang="ko-KR" b="1" dirty="0"/>
              <a:t>2022. 6. 24.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93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https://casenote.kr/%EC%9A%B8%EC%82%B0%EC%A7%80%EB%B0%A9%EB%B2%95%EC%9B%90/2022%EA%B3%A0%ED%95%A993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서울중앙지방법원 </a:t>
            </a:r>
            <a:r>
              <a:rPr lang="en-US" altLang="ko-KR" b="1" dirty="0"/>
              <a:t>2022. 9. 15.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457, 2022</a:t>
            </a:r>
            <a:r>
              <a:rPr lang="ko-KR" altLang="en-US" b="1" dirty="0"/>
              <a:t>전고</a:t>
            </a:r>
            <a:r>
              <a:rPr lang="en-US" altLang="ko-KR" b="1" dirty="0"/>
              <a:t>24(</a:t>
            </a:r>
            <a:r>
              <a:rPr lang="ko-KR" altLang="en-US" b="1" dirty="0"/>
              <a:t>병합</a:t>
            </a:r>
            <a:r>
              <a:rPr lang="en-US" altLang="ko-KR" b="1" dirty="0"/>
              <a:t>)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, </a:t>
            </a:r>
            <a:r>
              <a:rPr lang="ko-KR" altLang="en-US" b="1" dirty="0"/>
              <a:t>부착명령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6"/>
              </a:rPr>
              <a:t>https://casenote.kr/%EC%84%9C%EC%9A%B8%EC%A4%91%EC%95%99%EC%A7%80%EB%B0%A9%EB%B2%95%EC%9B%90/2022%EA%B3%A0%ED%95%A9457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인천지방법원 </a:t>
            </a:r>
            <a:r>
              <a:rPr lang="en-US" altLang="ko-KR" b="1" dirty="0"/>
              <a:t>2023. 3. 23.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1133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]</a:t>
            </a:r>
            <a:endParaRPr lang="en-US" altLang="ko-KR" sz="1200" dirty="0">
              <a:hlinkClick r:id="rId7"/>
            </a:endParaRPr>
          </a:p>
          <a:p>
            <a:r>
              <a:rPr lang="en-US" altLang="ko-KR" sz="1200" dirty="0">
                <a:hlinkClick r:id="rId7"/>
              </a:rPr>
              <a:t>https://casenote.kr/%EC%9D%B8%EC%B2%9C%EC%A7%80%EB%B0%A9%EB%B2%95%EC%9B%90/2022%EA%B3%A0%ED%95%A91133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DDFEA-676E-442A-8B52-CA25558F658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3287846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2108</TotalTime>
  <Words>6959</Words>
  <Application>Microsoft Office PowerPoint</Application>
  <PresentationFormat>와이드스크린</PresentationFormat>
  <Paragraphs>876</Paragraphs>
  <Slides>99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HY견고딕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각 절도유형별 발생 및 검거 횟수 비교</vt:lpstr>
      <vt:lpstr>데이터 개요</vt:lpstr>
      <vt:lpstr>PowerPoint 프레젠테이션</vt:lpstr>
      <vt:lpstr>PowerPoint 프레젠테이션</vt:lpstr>
      <vt:lpstr>인구수와 범죄자수의 상관관계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시간대 및 장소에 따른 범죄 발생 건수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범행의 발생 인지와 검거까지의 기간 비교 분석 및 수사단서, 검거단서 비교 분석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범행수법에 따른 범행도구 상관 분석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범행동기 분석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용어정리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세연 봉</dc:creator>
  <cp:lastModifiedBy>규복 이</cp:lastModifiedBy>
  <cp:revision>925</cp:revision>
  <dcterms:created xsi:type="dcterms:W3CDTF">2023-06-28T12:55:26Z</dcterms:created>
  <dcterms:modified xsi:type="dcterms:W3CDTF">2024-08-26T06:15:26Z</dcterms:modified>
</cp:coreProperties>
</file>